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51"/>
  </p:notesMasterIdLst>
  <p:sldIdLst>
    <p:sldId id="256" r:id="rId4"/>
    <p:sldId id="349" r:id="rId5"/>
    <p:sldId id="258" r:id="rId6"/>
    <p:sldId id="409" r:id="rId7"/>
    <p:sldId id="404" r:id="rId8"/>
    <p:sldId id="406" r:id="rId9"/>
    <p:sldId id="407" r:id="rId10"/>
    <p:sldId id="418" r:id="rId11"/>
    <p:sldId id="501" r:id="rId12"/>
    <p:sldId id="342" r:id="rId13"/>
    <p:sldId id="343" r:id="rId14"/>
    <p:sldId id="344" r:id="rId15"/>
    <p:sldId id="345" r:id="rId16"/>
    <p:sldId id="358" r:id="rId17"/>
    <p:sldId id="360" r:id="rId18"/>
    <p:sldId id="419" r:id="rId19"/>
    <p:sldId id="516" r:id="rId20"/>
    <p:sldId id="359" r:id="rId21"/>
    <p:sldId id="289" r:id="rId22"/>
    <p:sldId id="514" r:id="rId23"/>
    <p:sldId id="513" r:id="rId24"/>
    <p:sldId id="420" r:id="rId25"/>
    <p:sldId id="351" r:id="rId26"/>
    <p:sldId id="421" r:id="rId27"/>
    <p:sldId id="422" r:id="rId28"/>
    <p:sldId id="515" r:id="rId29"/>
    <p:sldId id="366" r:id="rId30"/>
    <p:sldId id="368" r:id="rId31"/>
    <p:sldId id="423" r:id="rId32"/>
    <p:sldId id="424" r:id="rId33"/>
    <p:sldId id="518" r:id="rId34"/>
    <p:sldId id="361" r:id="rId35"/>
    <p:sldId id="362" r:id="rId36"/>
    <p:sldId id="363" r:id="rId37"/>
    <p:sldId id="386" r:id="rId38"/>
    <p:sldId id="389" r:id="rId39"/>
    <p:sldId id="376" r:id="rId40"/>
    <p:sldId id="394" r:id="rId41"/>
    <p:sldId id="395" r:id="rId42"/>
    <p:sldId id="396" r:id="rId43"/>
    <p:sldId id="397" r:id="rId44"/>
    <p:sldId id="440" r:id="rId45"/>
    <p:sldId id="521" r:id="rId46"/>
    <p:sldId id="442" r:id="rId47"/>
    <p:sldId id="525" r:id="rId48"/>
    <p:sldId id="443" r:id="rId49"/>
    <p:sldId id="478" r:id="rId50"/>
    <p:sldId id="526" r:id="rId52"/>
    <p:sldId id="482" r:id="rId53"/>
    <p:sldId id="483" r:id="rId54"/>
    <p:sldId id="480" r:id="rId55"/>
    <p:sldId id="312" r:id="rId56"/>
    <p:sldId id="481" r:id="rId57"/>
    <p:sldId id="449" r:id="rId58"/>
    <p:sldId id="474" r:id="rId59"/>
    <p:sldId id="475" r:id="rId60"/>
    <p:sldId id="476" r:id="rId61"/>
    <p:sldId id="477" r:id="rId62"/>
    <p:sldId id="369" r:id="rId63"/>
    <p:sldId id="429" r:id="rId64"/>
    <p:sldId id="430" r:id="rId65"/>
    <p:sldId id="432" r:id="rId66"/>
    <p:sldId id="434" r:id="rId67"/>
    <p:sldId id="433" r:id="rId68"/>
    <p:sldId id="347" r:id="rId69"/>
    <p:sldId id="260" r:id="rId70"/>
    <p:sldId id="262" r:id="rId71"/>
    <p:sldId id="263" r:id="rId72"/>
    <p:sldId id="264" r:id="rId73"/>
    <p:sldId id="512" r:id="rId74"/>
    <p:sldId id="485" r:id="rId75"/>
    <p:sldId id="487" r:id="rId76"/>
    <p:sldId id="488" r:id="rId77"/>
    <p:sldId id="489" r:id="rId78"/>
    <p:sldId id="493" r:id="rId79"/>
    <p:sldId id="496" r:id="rId80"/>
    <p:sldId id="497" r:id="rId81"/>
    <p:sldId id="499" r:id="rId82"/>
  </p:sldIdLst>
  <p:sldSz cx="9144000" cy="6858000" type="screen4x3"/>
  <p:notesSz cx="6858000" cy="9144000"/>
  <p:custDataLst>
    <p:tags r:id="rId8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993300"/>
    <a:srgbClr val="996633"/>
    <a:srgbClr val="FF0066"/>
    <a:srgbClr val="00CCFF"/>
    <a:srgbClr val="003399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1" autoAdjust="0"/>
    <p:restoredTop sz="95904" autoAdjust="0"/>
  </p:normalViewPr>
  <p:slideViewPr>
    <p:cSldViewPr>
      <p:cViewPr varScale="1">
        <p:scale>
          <a:sx n="90" d="100"/>
          <a:sy n="90" d="100"/>
        </p:scale>
        <p:origin x="819" y="63"/>
      </p:cViewPr>
      <p:guideLst>
        <p:guide orient="horz" pos="2133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tags" Target="tags/tag1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w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36.emf"/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1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60.wmf"/><Relationship Id="rId1" Type="http://schemas.openxmlformats.org/officeDocument/2006/relationships/image" Target="../media/image59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6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e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B80325-0162-4458-917A-22AD0B7B4E3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A16525DA-14C2-44E8-B6D6-06E50B7CE10E}" type="slidenum">
              <a:rPr lang="en-US" altLang="zh-CN" smtClean="0"/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8DC704BA-62B1-407A-8E33-98CCFF5D9313}" type="slidenum">
              <a:rPr lang="en-US" altLang="zh-CN" smtClean="0"/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1F38512D-B7C9-4BFC-BBAE-67B2C292368E}" type="slidenum">
              <a:rPr lang="en-US" altLang="zh-CN" smtClean="0"/>
            </a:fld>
            <a:endParaRPr lang="en-US" altLang="zh-CN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DDDFAC7D-A3B9-4BC2-9C55-D3BAD5CC5D73}" type="slidenum">
              <a:rPr lang="en-US" altLang="zh-CN" smtClean="0"/>
            </a:fld>
            <a:endParaRPr lang="en-US" altLang="zh-CN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AC49842F-A9D2-41FD-9285-973D5AA16F76}" type="slidenum">
              <a:rPr lang="en-US" altLang="zh-CN" smtClean="0"/>
            </a:fld>
            <a:endParaRPr lang="en-US" altLang="zh-CN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563DCCDB-1BED-4FDB-BA3F-34A4EDF10E7F}" type="slidenum">
              <a:rPr lang="en-US" altLang="zh-CN" smtClean="0"/>
            </a:fld>
            <a:endParaRPr lang="en-US" altLang="zh-CN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0EECAB34-9E00-4338-9D2F-34B0A61C4C34}" type="slidenum">
              <a:rPr lang="en-US" altLang="zh-CN" smtClean="0"/>
            </a:fld>
            <a:endParaRPr lang="en-US" altLang="zh-CN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0A4A941E-D0AB-4401-9EEA-B000BCD61E58}" type="slidenum">
              <a:rPr lang="en-US" altLang="zh-CN" smtClean="0"/>
            </a:fld>
            <a:endParaRPr lang="en-US" altLang="zh-CN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2C329A3B-5182-4708-8DDD-F45A33BD0A6B}" type="slidenum">
              <a:rPr lang="en-US" altLang="zh-CN" smtClean="0"/>
            </a:fld>
            <a:endParaRPr lang="en-US" altLang="zh-CN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D9AABF9F-AB98-48A4-9A89-41E97710B6FF}" type="slidenum">
              <a:rPr lang="en-US" altLang="zh-CN" smtClean="0"/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C193A658-7644-4286-B6CE-1BC57DC8A55D}" type="slidenum">
              <a:rPr lang="en-US" altLang="zh-CN" smtClean="0"/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4F666-AD96-4DB4-8950-03F3E04A877A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F4F71-7FB6-440F-881D-F0A4B58548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81EBA-179C-4DEA-BE06-1B633835C1CF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C642F-918A-4280-8246-68F4B552CAF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0B4D-7F6A-442C-9DED-CA114C123C18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B8B4A-F20C-4BAB-AC13-12E8A778617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119AE-B390-40A2-9C67-089F7D3FAEB0}" type="datetime11">
              <a:rPr lang="zh-CN" altLang="en-US"/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2E0D5-22C1-498E-8CFD-7A868E4CE9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85800"/>
            <a:ext cx="8543925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ACCB5-779F-4BF7-BE81-ADD25C2D7C17}" type="datetime11">
              <a:rPr lang="zh-CN" altLang="en-US"/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BFF62-C29E-4307-9BDA-31DFCAF512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04FD5-2C9D-41C0-8680-C2BBFC58B75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89508-C48C-436B-97BD-0A67DEC44A5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271AA-3499-46E9-9CD1-A4DC8240FFF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5F7F7-891E-469C-A139-69F6E7E3942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A5FDC-1395-4D12-84D4-C28B2F1FD3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BE148-E1C7-4D14-961F-F343A8BD4D5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A7AAF-1ECA-41A6-9DD9-DB4FD9CE5C0D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F79CE-F263-4054-95EA-B8D4A5BDC0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C6370-4C10-4BD6-98BE-F94B822AE18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34ADF-060B-4EB9-942F-195065D73E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4D8F9-3B94-4B56-986C-89415D9907F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C0E21-4D6B-4A4F-B08A-6518D7B0C6A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09D95-0132-4289-B09D-E6177A374E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69E80-7DC9-4C98-80FF-CA9F24C6065D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D73C2-D221-44BB-9C4F-CB3C5F79AF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8997F-5E20-45C5-91B5-9DC0B3DAC487}" type="datetime1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5C2AA-0491-4D76-9E62-EEC78927BB5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E947C-4738-428E-B5BD-1EC3F0F224AB}" type="datetime11">
              <a:rPr lang="zh-CN" altLang="en-US"/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E6EA5-F64E-4135-91BD-FB999BC8E8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11440-B044-4FD6-B5E7-131686AD1DE0}" type="datetime1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39641-48FF-4599-A4E1-1E4DA588BD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DA4D1-A7E9-4C48-B0D6-57D434F5021B}" type="datetime11">
              <a:rPr lang="zh-CN" altLang="en-US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C9BC5-3280-4DA5-9581-6278BC215AF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0432-95F7-4404-A642-74AEDC656ED3}" type="datetime1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2BFED-1875-46C7-B5A0-6728DC2A55A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6B7D9-5ED1-4292-9DAC-6E00653BE32C}" type="datetime1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7F271-FC92-461A-B3A0-CAC16A8A0B5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74A1E64-A47D-4CCB-AC09-EDCB42AEBEE4}" type="datetime1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FAEC5A-B9A7-49DB-9FBF-91E82B56F82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zoom/>
  </p:transition>
  <p:hf hdr="0" ft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单击以编辑母版文本样式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defRPr sz="1400" b="0" smtClean="0"/>
            </a:lvl1pPr>
          </a:lstStyle>
          <a:p>
            <a:pPr>
              <a:defRPr/>
            </a:pPr>
            <a:fld id="{05B9C1E4-540C-481E-8282-6853AC2D67C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5.png"/><Relationship Id="rId1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7.png"/><Relationship Id="rId1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oleObject" Target="../embeddings/oleObject19.bin"/><Relationship Id="rId2" Type="http://schemas.openxmlformats.org/officeDocument/2006/relationships/image" Target="../media/image19.png"/><Relationship Id="rId1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3.png"/><Relationship Id="rId1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1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e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26.emf"/><Relationship Id="rId1" Type="http://schemas.openxmlformats.org/officeDocument/2006/relationships/oleObject" Target="../embeddings/oleObject24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31.emf"/><Relationship Id="rId1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6.e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3.w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oleObject" Target="../embeddings/oleObject34.bin"/><Relationship Id="rId2" Type="http://schemas.openxmlformats.org/officeDocument/2006/relationships/image" Target="../media/image38.emf"/><Relationship Id="rId1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0.emf"/><Relationship Id="rId1" Type="http://schemas.openxmlformats.org/officeDocument/2006/relationships/oleObject" Target="../embeddings/oleObject35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1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4.e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43.emf"/><Relationship Id="rId1" Type="http://schemas.openxmlformats.org/officeDocument/2006/relationships/oleObject" Target="../embeddings/oleObject38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e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6.emf"/><Relationship Id="rId1" Type="http://schemas.openxmlformats.org/officeDocument/2006/relationships/oleObject" Target="../embeddings/oleObject41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emf"/><Relationship Id="rId1" Type="http://schemas.openxmlformats.org/officeDocument/2006/relationships/oleObject" Target="../embeddings/oleObject43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49.emf"/><Relationship Id="rId1" Type="http://schemas.openxmlformats.org/officeDocument/2006/relationships/oleObject" Target="../embeddings/oleObject44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oleObject" Target="../embeddings/oleObject46.bin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e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52.emf"/><Relationship Id="rId1" Type="http://schemas.openxmlformats.org/officeDocument/2006/relationships/oleObject" Target="../embeddings/oleObject47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9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png"/><Relationship Id="rId3" Type="http://schemas.openxmlformats.org/officeDocument/2006/relationships/oleObject" Target="../embeddings/oleObject51.bin"/><Relationship Id="rId2" Type="http://schemas.openxmlformats.org/officeDocument/2006/relationships/image" Target="../media/image55.png"/><Relationship Id="rId1" Type="http://schemas.openxmlformats.org/officeDocument/2006/relationships/oleObject" Target="../embeddings/oleObject50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wmf"/><Relationship Id="rId1" Type="http://schemas.openxmlformats.org/officeDocument/2006/relationships/oleObject" Target="../embeddings/oleObject52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oleObject" Target="../embeddings/oleObject53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2.e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61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9.png"/><Relationship Id="rId10" Type="http://schemas.openxmlformats.org/officeDocument/2006/relationships/vmlDrawing" Target="../drawings/vmlDrawing31.vml"/><Relationship Id="rId1" Type="http://schemas.openxmlformats.org/officeDocument/2006/relationships/oleObject" Target="../embeddings/oleObject54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oleObject" Target="../embeddings/oleObject59.bin"/><Relationship Id="rId2" Type="http://schemas.openxmlformats.org/officeDocument/2006/relationships/image" Target="../media/image63.emf"/><Relationship Id="rId1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65.emf"/><Relationship Id="rId3" Type="http://schemas.openxmlformats.org/officeDocument/2006/relationships/oleObject" Target="../embeddings/oleObject61.bin"/><Relationship Id="rId2" Type="http://schemas.openxmlformats.org/officeDocument/2006/relationships/image" Target="../media/image64.emf"/><Relationship Id="rId1" Type="http://schemas.openxmlformats.org/officeDocument/2006/relationships/oleObject" Target="../embeddings/oleObject60.bin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.e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67.emf"/><Relationship Id="rId1" Type="http://schemas.openxmlformats.org/officeDocument/2006/relationships/oleObject" Target="../embeddings/oleObject63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emf"/><Relationship Id="rId1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9.emf"/><Relationship Id="rId1" Type="http://schemas.openxmlformats.org/officeDocument/2006/relationships/oleObject" Target="../embeddings/oleObject65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emf"/><Relationship Id="rId1" Type="http://schemas.openxmlformats.org/officeDocument/2006/relationships/oleObject" Target="../embeddings/oleObject66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emf"/><Relationship Id="rId1" Type="http://schemas.openxmlformats.org/officeDocument/2006/relationships/oleObject" Target="../embeddings/oleObject67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emf"/><Relationship Id="rId1" Type="http://schemas.openxmlformats.org/officeDocument/2006/relationships/oleObject" Target="../embeddings/oleObject6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9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74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73.wmf"/><Relationship Id="rId1" Type="http://schemas.openxmlformats.org/officeDocument/2006/relationships/oleObject" Target="../embeddings/oleObject69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9.e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76.wmf"/><Relationship Id="rId10" Type="http://schemas.openxmlformats.org/officeDocument/2006/relationships/vmlDrawing" Target="../drawings/vmlDrawing40.vml"/><Relationship Id="rId1" Type="http://schemas.openxmlformats.org/officeDocument/2006/relationships/oleObject" Target="../embeddings/oleObject72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wmf"/><Relationship Id="rId1" Type="http://schemas.openxmlformats.org/officeDocument/2006/relationships/oleObject" Target="../embeddings/oleObject76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4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2.png"/><Relationship Id="rId3" Type="http://schemas.openxmlformats.org/officeDocument/2006/relationships/oleObject" Target="../embeddings/oleObject78.bin"/><Relationship Id="rId2" Type="http://schemas.openxmlformats.org/officeDocument/2006/relationships/image" Target="../media/image81.emf"/><Relationship Id="rId1" Type="http://schemas.openxmlformats.org/officeDocument/2006/relationships/oleObject" Target="../embeddings/oleObject77.bin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4.e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83.emf"/><Relationship Id="rId1" Type="http://schemas.openxmlformats.org/officeDocument/2006/relationships/oleObject" Target="../embeddings/oleObject79.bin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emf"/><Relationship Id="rId3" Type="http://schemas.openxmlformats.org/officeDocument/2006/relationships/oleObject" Target="../embeddings/oleObject82.bin"/><Relationship Id="rId2" Type="http://schemas.openxmlformats.org/officeDocument/2006/relationships/image" Target="../media/image85.emf"/><Relationship Id="rId1" Type="http://schemas.openxmlformats.org/officeDocument/2006/relationships/oleObject" Target="../embeddings/oleObject8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8.bin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8.e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87.wmf"/><Relationship Id="rId1" Type="http://schemas.openxmlformats.org/officeDocument/2006/relationships/oleObject" Target="../embeddings/oleObject83.bin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4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0.e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89.emf"/><Relationship Id="rId1" Type="http://schemas.openxmlformats.org/officeDocument/2006/relationships/oleObject" Target="../embeddings/oleObject85.bin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92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91.wmf"/><Relationship Id="rId1" Type="http://schemas.openxmlformats.org/officeDocument/2006/relationships/oleObject" Target="../embeddings/oleObject87.bin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3.emf"/><Relationship Id="rId1" Type="http://schemas.openxmlformats.org/officeDocument/2006/relationships/oleObject" Target="../embeddings/oleObject89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5.e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94.emf"/><Relationship Id="rId1" Type="http://schemas.openxmlformats.org/officeDocument/2006/relationships/oleObject" Target="../embeddings/oleObject90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7.e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96.emf"/><Relationship Id="rId1" Type="http://schemas.openxmlformats.org/officeDocument/2006/relationships/oleObject" Target="../embeddings/oleObject92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9.emf"/><Relationship Id="rId3" Type="http://schemas.openxmlformats.org/officeDocument/2006/relationships/oleObject" Target="../embeddings/oleObject95.bin"/><Relationship Id="rId2" Type="http://schemas.openxmlformats.org/officeDocument/2006/relationships/image" Target="../media/image98.emf"/><Relationship Id="rId1" Type="http://schemas.openxmlformats.org/officeDocument/2006/relationships/oleObject" Target="../embeddings/oleObject94.bin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1.emf"/><Relationship Id="rId3" Type="http://schemas.openxmlformats.org/officeDocument/2006/relationships/oleObject" Target="../embeddings/oleObject97.bin"/><Relationship Id="rId2" Type="http://schemas.openxmlformats.org/officeDocument/2006/relationships/image" Target="../media/image100.emf"/><Relationship Id="rId1" Type="http://schemas.openxmlformats.org/officeDocument/2006/relationships/oleObject" Target="../embeddings/oleObject96.bin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emf"/><Relationship Id="rId3" Type="http://schemas.openxmlformats.org/officeDocument/2006/relationships/oleObject" Target="../embeddings/oleObject99.bin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9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5.e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104.emf"/><Relationship Id="rId1" Type="http://schemas.openxmlformats.org/officeDocument/2006/relationships/oleObject" Target="../embeddings/oleObject100.bin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106.emf"/><Relationship Id="rId1" Type="http://schemas.openxmlformats.org/officeDocument/2006/relationships/oleObject" Target="../embeddings/oleObject10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6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09.e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08.emf"/><Relationship Id="rId1" Type="http://schemas.openxmlformats.org/officeDocument/2006/relationships/oleObject" Target="../embeddings/oleObject104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1.emf"/><Relationship Id="rId1" Type="http://schemas.openxmlformats.org/officeDocument/2006/relationships/oleObject" Target="../embeddings/oleObject107.bin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3.e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12.emf"/><Relationship Id="rId1" Type="http://schemas.openxmlformats.org/officeDocument/2006/relationships/oleObject" Target="../embeddings/oleObject108.bin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5.emf"/><Relationship Id="rId3" Type="http://schemas.openxmlformats.org/officeDocument/2006/relationships/oleObject" Target="../embeddings/oleObject111.bin"/><Relationship Id="rId2" Type="http://schemas.openxmlformats.org/officeDocument/2006/relationships/image" Target="../media/image114.emf"/><Relationship Id="rId1" Type="http://schemas.openxmlformats.org/officeDocument/2006/relationships/oleObject" Target="../embeddings/oleObject110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0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6.emf"/><Relationship Id="rId1" Type="http://schemas.openxmlformats.org/officeDocument/2006/relationships/oleObject" Target="../embeddings/oleObject112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7.emf"/><Relationship Id="rId1" Type="http://schemas.openxmlformats.org/officeDocument/2006/relationships/oleObject" Target="../embeddings/oleObject113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0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19.emf"/><Relationship Id="rId3" Type="http://schemas.openxmlformats.org/officeDocument/2006/relationships/oleObject" Target="../embeddings/oleObject115.bin"/><Relationship Id="rId2" Type="http://schemas.openxmlformats.org/officeDocument/2006/relationships/image" Target="../media/image118.emf"/><Relationship Id="rId1" Type="http://schemas.openxmlformats.org/officeDocument/2006/relationships/oleObject" Target="../embeddings/oleObject114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22.e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121.emf"/><Relationship Id="rId1" Type="http://schemas.openxmlformats.org/officeDocument/2006/relationships/oleObject" Target="../embeddings/oleObject117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4.emf"/><Relationship Id="rId1" Type="http://schemas.openxmlformats.org/officeDocument/2006/relationships/oleObject" Target="../embeddings/oleObject120.bin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65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5.emf"/><Relationship Id="rId1" Type="http://schemas.openxmlformats.org/officeDocument/2006/relationships/oleObject" Target="../embeddings/oleObject121.bin"/></Relationships>
</file>

<file path=ppt/slides/_rels/slide7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vmlDrawing" Target="../drawings/vmlDrawing66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7.e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26.emf"/><Relationship Id="rId1" Type="http://schemas.openxmlformats.org/officeDocument/2006/relationships/oleObject" Target="../embeddings/oleObject122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vmlDrawing" Target="../drawings/vmlDrawing6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emf"/><Relationship Id="rId1" Type="http://schemas.openxmlformats.org/officeDocument/2006/relationships/oleObject" Target="../embeddings/oleObject124.bin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6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0.emf"/><Relationship Id="rId3" Type="http://schemas.openxmlformats.org/officeDocument/2006/relationships/oleObject" Target="../embeddings/oleObject126.bin"/><Relationship Id="rId2" Type="http://schemas.openxmlformats.org/officeDocument/2006/relationships/image" Target="../media/image129.emf"/><Relationship Id="rId1" Type="http://schemas.openxmlformats.org/officeDocument/2006/relationships/oleObject" Target="../embeddings/oleObject125.bin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69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1.emf"/><Relationship Id="rId1" Type="http://schemas.openxmlformats.org/officeDocument/2006/relationships/oleObject" Target="../embeddings/oleObject127.bin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7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3.e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32.emf"/><Relationship Id="rId1" Type="http://schemas.openxmlformats.org/officeDocument/2006/relationships/oleObject" Target="../embeddings/oleObject128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2514600"/>
            <a:ext cx="6400800" cy="1752600"/>
          </a:xfrm>
        </p:spPr>
        <p:txBody>
          <a:bodyPr lIns="0" rIns="18288"/>
          <a:lstStyle/>
          <a:p>
            <a:pPr marL="0" indent="0" algn="ctr" defTabSz="913130" eaLnBrk="1" hangingPunct="1">
              <a:buFont typeface="Wingdings 2" panose="05020102010507070707" pitchFamily="18" charset="2"/>
              <a:buNone/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49" charset="-122"/>
              </a:rPr>
              <a:t>Aldehyde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49" charset="-122"/>
              </a:rPr>
              <a:t>Ketone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 and Quinons</a:t>
            </a:r>
            <a:endParaRPr lang="zh-CN" altLang="en-US" sz="2800" b="1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0" indent="0" algn="ctr" defTabSz="913130" eaLnBrk="1" hangingPunct="1">
              <a:spcBef>
                <a:spcPct val="100000"/>
              </a:spcBef>
              <a:buFont typeface="Wingdings 2" panose="05020102010507070707" pitchFamily="18" charset="2"/>
              <a:buNone/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第八章   醛、酮和醌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1" name="Rectangle 2"/>
          <p:cNvPicPr>
            <a:picLocks noGrp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808913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D0D0FA-BE7D-4EC2-B3EC-37ED63250EE4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60F8A-AB07-46E3-B184-A7489E96EEB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295400" y="4038600"/>
          <a:ext cx="716280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Image" r:id="rId1" imgW="8547100" imgH="1587500" progId="Photoshop.Image.7">
                  <p:embed/>
                </p:oleObj>
              </mc:Choice>
              <mc:Fallback>
                <p:oleObj name="Image" r:id="rId1" imgW="8547100" imgH="15875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716280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143000" y="1714500"/>
          <a:ext cx="5943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Image" r:id="rId3" imgW="5943600" imgH="1257300" progId="Photoshop.Image.7">
                  <p:embed/>
                </p:oleObj>
              </mc:Choice>
              <mc:Fallback>
                <p:oleObj name="Image" r:id="rId3" imgW="5943600" imgH="12573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14500"/>
                        <a:ext cx="59436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533400" y="106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(a) </a:t>
            </a: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碱性条件：</a:t>
            </a:r>
            <a:endParaRPr lang="zh-CN" altLang="en-US" sz="2400" b="1">
              <a:solidFill>
                <a:srgbClr val="7030A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609600" y="3352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(b) </a:t>
            </a: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酸性条件：</a:t>
            </a:r>
            <a:endParaRPr lang="zh-CN" altLang="en-US" sz="2400" b="1">
              <a:solidFill>
                <a:srgbClr val="7030A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E0CEF96-4C94-4CCC-A4E9-F02CA1F2D9E1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24C3E6-092C-40BB-A5DB-4947FFA63F6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960563" y="2057400"/>
          <a:ext cx="51816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Image" r:id="rId1" imgW="8864600" imgH="2679700" progId="Photoshop.Image.7">
                  <p:embed/>
                </p:oleObj>
              </mc:Choice>
              <mc:Fallback>
                <p:oleObj name="Image" r:id="rId1" imgW="8864600" imgH="26797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2057400"/>
                        <a:ext cx="51816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1066800" y="1519238"/>
            <a:ext cx="7086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、电子效应：超共轭效应，羰基化合物的稳定性</a:t>
            </a:r>
            <a:endParaRPr lang="zh-CN" altLang="en-US" sz="24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7412" name="Text Box 15"/>
          <p:cNvSpPr txBox="1">
            <a:spLocks noChangeArrowheads="1"/>
          </p:cNvSpPr>
          <p:nvPr/>
        </p:nvSpPr>
        <p:spPr bwMode="auto">
          <a:xfrm>
            <a:off x="2743200" y="30480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9" name="Text Box 17"/>
          <p:cNvSpPr txBox="1">
            <a:spLocks noChangeArrowheads="1"/>
          </p:cNvSpPr>
          <p:nvPr/>
        </p:nvSpPr>
        <p:spPr bwMode="auto">
          <a:xfrm>
            <a:off x="1143000" y="3805238"/>
            <a:ext cx="2667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b</a:t>
            </a:r>
            <a:r>
              <a:rPr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、空间效应：</a:t>
            </a:r>
            <a:endParaRPr lang="zh-CN" altLang="en-US" sz="24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3090" name="Text Box 18"/>
          <p:cNvSpPr txBox="1">
            <a:spLocks noChangeArrowheads="1"/>
          </p:cNvSpPr>
          <p:nvPr/>
        </p:nvSpPr>
        <p:spPr bwMode="auto">
          <a:xfrm>
            <a:off x="4267200" y="2362200"/>
            <a:ext cx="457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endParaRPr lang="en-US" altLang="zh-CN" b="1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91" name="Text Box 19"/>
          <p:cNvSpPr txBox="1">
            <a:spLocks noChangeArrowheads="1"/>
          </p:cNvSpPr>
          <p:nvPr/>
        </p:nvSpPr>
        <p:spPr bwMode="auto">
          <a:xfrm>
            <a:off x="6553200" y="2362200"/>
            <a:ext cx="533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endParaRPr lang="en-US" altLang="zh-CN" b="1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6" name="矩形 9"/>
          <p:cNvSpPr>
            <a:spLocks noChangeArrowheads="1"/>
          </p:cNvSpPr>
          <p:nvPr/>
        </p:nvSpPr>
        <p:spPr bwMode="auto">
          <a:xfrm>
            <a:off x="533400" y="91440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反应活性</a:t>
            </a:r>
            <a:endParaRPr lang="zh-CN" altLang="en-US" sz="2400">
              <a:solidFill>
                <a:srgbClr val="66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417" name="Object 4"/>
          <p:cNvGraphicFramePr>
            <a:graphicFrameLocks noChangeAspect="1"/>
          </p:cNvGraphicFramePr>
          <p:nvPr/>
        </p:nvGraphicFramePr>
        <p:xfrm>
          <a:off x="2112963" y="4267200"/>
          <a:ext cx="5049837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1" name="CS ChemDraw Drawing" r:id="rId3" imgW="3002915" imgH="1264285" progId="ChemDraw.Document.6.0">
                  <p:embed/>
                </p:oleObj>
              </mc:Choice>
              <mc:Fallback>
                <p:oleObj name="CS ChemDraw Drawing" r:id="rId3" imgW="3002915" imgH="126428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4267200"/>
                        <a:ext cx="5049837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4191000" y="22860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6629400" y="23622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0" name="Text Box 13"/>
          <p:cNvSpPr txBox="1">
            <a:spLocks noChangeArrowheads="1"/>
          </p:cNvSpPr>
          <p:nvPr/>
        </p:nvSpPr>
        <p:spPr bwMode="auto">
          <a:xfrm>
            <a:off x="3581400" y="2438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&lt;</a:t>
            </a:r>
            <a:endParaRPr lang="en-US" altLang="zh-CN" sz="2400" b="1"/>
          </a:p>
        </p:txBody>
      </p:sp>
      <p:sp>
        <p:nvSpPr>
          <p:cNvPr id="17421" name="Text Box 14"/>
          <p:cNvSpPr txBox="1">
            <a:spLocks noChangeArrowheads="1"/>
          </p:cNvSpPr>
          <p:nvPr/>
        </p:nvSpPr>
        <p:spPr bwMode="auto">
          <a:xfrm>
            <a:off x="5486400" y="2438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&lt;</a:t>
            </a:r>
            <a:endParaRPr lang="en-US" altLang="zh-CN" sz="2400" b="1"/>
          </a:p>
        </p:txBody>
      </p:sp>
      <p:sp>
        <p:nvSpPr>
          <p:cNvPr id="17422" name="Text Box 15"/>
          <p:cNvSpPr txBox="1">
            <a:spLocks noChangeArrowheads="1"/>
          </p:cNvSpPr>
          <p:nvPr/>
        </p:nvSpPr>
        <p:spPr bwMode="auto">
          <a:xfrm>
            <a:off x="3048000" y="60960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990033"/>
                </a:solidFill>
              </a:rPr>
              <a:t>120</a:t>
            </a:r>
            <a:r>
              <a:rPr lang="en-US" altLang="zh-CN" b="1" baseline="30000">
                <a:solidFill>
                  <a:srgbClr val="990033"/>
                </a:solidFill>
              </a:rPr>
              <a:t>0</a:t>
            </a:r>
            <a:endParaRPr lang="en-US" altLang="zh-CN" b="1" baseline="30000">
              <a:solidFill>
                <a:srgbClr val="990033"/>
              </a:solidFill>
            </a:endParaRPr>
          </a:p>
        </p:txBody>
      </p:sp>
      <p:sp>
        <p:nvSpPr>
          <p:cNvPr id="17423" name="Text Box 16"/>
          <p:cNvSpPr txBox="1">
            <a:spLocks noChangeArrowheads="1"/>
          </p:cNvSpPr>
          <p:nvPr/>
        </p:nvSpPr>
        <p:spPr bwMode="auto">
          <a:xfrm>
            <a:off x="6781800" y="60960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990033"/>
                </a:solidFill>
              </a:rPr>
              <a:t>109.5</a:t>
            </a:r>
            <a:r>
              <a:rPr lang="en-US" altLang="zh-CN" b="1" baseline="30000">
                <a:solidFill>
                  <a:srgbClr val="990033"/>
                </a:solidFill>
              </a:rPr>
              <a:t>0</a:t>
            </a:r>
            <a:endParaRPr lang="en-US" altLang="zh-CN" b="1" baseline="30000">
              <a:solidFill>
                <a:srgbClr val="990033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6616D6F-AF93-4284-97FD-C9087DE4734B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5ACB6-332B-4FEC-A7D8-9E85CE67671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34925" y="338138"/>
          <a:ext cx="4424363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Image" r:id="rId1" imgW="7505700" imgH="4114800" progId="Photoshop.Image.7">
                  <p:embed/>
                </p:oleObj>
              </mc:Choice>
              <mc:Fallback>
                <p:oleObj name="Image" r:id="rId1" imgW="7505700" imgH="41148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38138"/>
                        <a:ext cx="4424363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4857750" y="338138"/>
          <a:ext cx="42513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Image" r:id="rId3" imgW="8547100" imgH="4330700" progId="Photoshop.Image.7">
                  <p:embed/>
                </p:oleObj>
              </mc:Choice>
              <mc:Fallback>
                <p:oleObj name="Image" r:id="rId3" imgW="8547100" imgH="43307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338138"/>
                        <a:ext cx="4251325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340E6F-2312-4503-83AC-E468741D92E8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4AE6FA-AE41-494B-BB23-A8FD9EFDA50E}" type="slidenum">
              <a:rPr lang="en-US" altLang="zh-CN" smtClean="0"/>
            </a:fld>
            <a:endParaRPr lang="en-US" altLang="zh-CN"/>
          </a:p>
        </p:txBody>
      </p:sp>
      <p:pic>
        <p:nvPicPr>
          <p:cNvPr id="18438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54475"/>
            <a:ext cx="89281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文本框 8"/>
          <p:cNvSpPr txBox="1">
            <a:spLocks noChangeArrowheads="1"/>
          </p:cNvSpPr>
          <p:nvPr/>
        </p:nvSpPr>
        <p:spPr bwMode="auto">
          <a:xfrm>
            <a:off x="215900" y="3173413"/>
            <a:ext cx="8712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        综合考虑电子效应和空间效应两方面因素，一般醛、酮亲核加成的活性顺序是</a:t>
            </a:r>
            <a:r>
              <a:rPr lang="zh-CN" altLang="en-US" sz="2400"/>
              <a:t> </a:t>
            </a:r>
            <a:endParaRPr lang="zh-CN" altLang="en-US" sz="2400"/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609600" y="1371600"/>
          <a:ext cx="8001000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Image" r:id="rId1" imgW="9055100" imgH="4673600" progId="Photoshop.Image.7">
                  <p:embed/>
                </p:oleObj>
              </mc:Choice>
              <mc:Fallback>
                <p:oleObj name="Image" r:id="rId1" imgW="9055100" imgH="46736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8001000" cy="413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23E842-D050-467A-BCEE-793C5DFE8D2F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C8128-72C2-4A62-812A-E60EB38FE34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439A13-ADEE-43A9-BD3A-FE15583BEB75}" type="slidenum">
              <a:rPr lang="en-US" altLang="zh-CN"/>
            </a:fld>
            <a:endParaRPr lang="en-US" altLang="zh-CN"/>
          </a:p>
        </p:txBody>
      </p:sp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88900" y="2490788"/>
            <a:ext cx="8964613" cy="22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a.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该反应是可逆反应。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空间位阻增大时，产率降低。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c.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反应范围：醛、脂肪族甲基酮、及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C8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以下环酮，芳酮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ArCOR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ArCOAr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难反应。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用途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合成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羟基腈、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羟基羧酸、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氨基醇等。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3896" name="Rectangle 8"/>
          <p:cNvSpPr>
            <a:spLocks noChangeArrowheads="1"/>
          </p:cNvSpPr>
          <p:nvPr/>
        </p:nvSpPr>
        <p:spPr bwMode="auto">
          <a:xfrm>
            <a:off x="755650" y="404813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与氢氰酸的加成反应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7DD44E-792C-4701-945B-5EDCA38292E6}" type="datetime11">
              <a:rPr lang="zh-CN" altLang="en-US"/>
            </a:fld>
            <a:endParaRPr lang="en-US" altLang="zh-CN"/>
          </a:p>
        </p:txBody>
      </p:sp>
      <p:graphicFrame>
        <p:nvGraphicFramePr>
          <p:cNvPr id="20486" name="Object 3"/>
          <p:cNvGraphicFramePr>
            <a:graphicFrameLocks noChangeAspect="1"/>
          </p:cNvGraphicFramePr>
          <p:nvPr/>
        </p:nvGraphicFramePr>
        <p:xfrm>
          <a:off x="1447800" y="4835525"/>
          <a:ext cx="69342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2" name="Image" r:id="rId1" imgW="8382000" imgH="1892300" progId="Photoshop.Image.7">
                  <p:embed/>
                </p:oleObj>
              </mc:Choice>
              <mc:Fallback>
                <p:oleObj name="Image" r:id="rId1" imgW="8382000" imgH="18923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35525"/>
                        <a:ext cx="69342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2"/>
          <p:cNvGraphicFramePr>
            <a:graphicFrameLocks noChangeAspect="1"/>
          </p:cNvGraphicFramePr>
          <p:nvPr/>
        </p:nvGraphicFramePr>
        <p:xfrm>
          <a:off x="935038" y="1046163"/>
          <a:ext cx="727392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Image" r:id="rId3" imgW="8534400" imgH="1612900" progId="Photoshop.Image.7">
                  <p:embed/>
                </p:oleObj>
              </mc:Choice>
              <mc:Fallback>
                <p:oleObj name="Image" r:id="rId3" imgW="8534400" imgH="16129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046163"/>
                        <a:ext cx="727392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3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2" grpId="0"/>
      <p:bldP spid="2938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03278A-52C7-4D12-81B5-91A36F506650}" type="slidenum">
              <a:rPr lang="en-US" altLang="zh-CN"/>
            </a:fld>
            <a:endParaRPr lang="en-US" altLang="zh-CN"/>
          </a:p>
        </p:txBody>
      </p:sp>
      <p:sp>
        <p:nvSpPr>
          <p:cNvPr id="295941" name="Rectangle 2053"/>
          <p:cNvSpPr>
            <a:spLocks noChangeArrowheads="1"/>
          </p:cNvSpPr>
          <p:nvPr/>
        </p:nvSpPr>
        <p:spPr bwMode="auto">
          <a:xfrm>
            <a:off x="179388" y="3429000"/>
            <a:ext cx="8856662" cy="27114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indent="4000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45000"/>
              </a:lnSpc>
              <a:defRPr/>
            </a:pPr>
            <a:r>
              <a:rPr kumimoji="1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产物</a:t>
            </a:r>
            <a:r>
              <a:rPr kumimoji="1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kumimoji="1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羟基磺酸盐为白色结晶固体，不溶于饱和的亚硫酸氢钠溶液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，容易分离出来；与酸或碱共热，又可得原来的醛、酮。</a:t>
            </a:r>
            <a:endParaRPr kumimoji="1"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45000"/>
              </a:lnSpc>
              <a:defRPr/>
            </a:pP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45000"/>
              </a:lnSpc>
              <a:buFontTx/>
              <a:buAutoNum type="alphaLcPeriod"/>
              <a:defRPr/>
            </a:pP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反应范围：醛、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脂肪族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甲基酮、八元环以下的脂环酮。</a:t>
            </a:r>
            <a:endParaRPr lang="en-US" altLang="zh-CN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marL="457200" indent="-457200" algn="just">
              <a:lnSpc>
                <a:spcPct val="145000"/>
              </a:lnSpc>
              <a:buFontTx/>
              <a:buAutoNum type="alphaLcPeriod"/>
              <a:defRPr/>
            </a:pP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条件：“过量”、“饱和”的</a:t>
            </a: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NaHSO</a:t>
            </a:r>
            <a:r>
              <a:rPr lang="en-US" altLang="zh-CN" sz="2400" baseline="-25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3</a:t>
            </a: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508" name="Rectangle 2056"/>
          <p:cNvSpPr>
            <a:spLocks noChangeArrowheads="1"/>
          </p:cNvSpPr>
          <p:nvPr/>
        </p:nvSpPr>
        <p:spPr bwMode="auto">
          <a:xfrm>
            <a:off x="0" y="465455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295945" name="Rectangle 2057"/>
          <p:cNvSpPr>
            <a:spLocks noChangeArrowheads="1"/>
          </p:cNvSpPr>
          <p:nvPr/>
        </p:nvSpPr>
        <p:spPr bwMode="auto">
          <a:xfrm>
            <a:off x="755650" y="404813"/>
            <a:ext cx="590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与饱和亚硫酸氢钠的加成反应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5946" name="Object 2058"/>
          <p:cNvGraphicFramePr>
            <a:graphicFrameLocks noChangeAspect="1"/>
          </p:cNvGraphicFramePr>
          <p:nvPr/>
        </p:nvGraphicFramePr>
        <p:xfrm>
          <a:off x="1187450" y="1052513"/>
          <a:ext cx="6697663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CS ChemDraw Drawing" r:id="rId1" imgW="6883400" imgH="1803400" progId="ChemDraw.Document.6.0">
                  <p:embed/>
                </p:oleObj>
              </mc:Choice>
              <mc:Fallback>
                <p:oleObj name="CS ChemDraw Drawing" r:id="rId1" imgW="6883400" imgH="1803400" progId="ChemDraw.Document.6.0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513"/>
                        <a:ext cx="6697663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40BFBB-D226-4B0F-A8CB-B6B93054DA1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utoUpdateAnimBg="0"/>
      <p:bldP spid="2959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BEDE7-C552-484E-AEEA-9175B7526E77}" type="slidenum">
              <a:rPr lang="en-US" altLang="zh-CN"/>
            </a:fld>
            <a:endParaRPr lang="en-US" altLang="zh-CN"/>
          </a:p>
        </p:txBody>
      </p:sp>
      <p:sp>
        <p:nvSpPr>
          <p:cNvPr id="388100" name="Rectangle 4"/>
          <p:cNvSpPr>
            <a:spLocks noChangeArrowheads="1"/>
          </p:cNvSpPr>
          <p:nvPr/>
        </p:nvSpPr>
        <p:spPr bwMode="auto">
          <a:xfrm>
            <a:off x="468313" y="4421188"/>
            <a:ext cx="84248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buFontTx/>
              <a:buAutoNum type="circleNumDbPlain" startAt="3"/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用于制备羟基腈，是避免使用挥发性的剧毒物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HCN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而合成羟基腈的好方法。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04" name="Rectangle 8"/>
          <p:cNvSpPr>
            <a:spLocks noChangeArrowheads="1"/>
          </p:cNvSpPr>
          <p:nvPr/>
        </p:nvSpPr>
        <p:spPr bwMode="auto">
          <a:xfrm>
            <a:off x="395288" y="18923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分离和提纯醛、酮。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05" name="Rectangle 9"/>
          <p:cNvSpPr>
            <a:spLocks noChangeArrowheads="1"/>
          </p:cNvSpPr>
          <p:nvPr/>
        </p:nvSpPr>
        <p:spPr bwMode="auto">
          <a:xfrm>
            <a:off x="406400" y="1239838"/>
            <a:ext cx="57499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buFontTx/>
              <a:buAutoNum type="circleNumDbPlain"/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可用于醛酮的鉴别：产物为白色沉淀。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8107" name="Rectangle 11"/>
          <p:cNvSpPr>
            <a:spLocks noChangeArrowheads="1"/>
          </p:cNvSpPr>
          <p:nvPr/>
        </p:nvSpPr>
        <p:spPr bwMode="auto">
          <a:xfrm>
            <a:off x="468313" y="519113"/>
            <a:ext cx="2014537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c. 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反应的应用</a:t>
            </a:r>
            <a:endParaRPr lang="zh-CN" altLang="en-US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graphicFrame>
        <p:nvGraphicFramePr>
          <p:cNvPr id="388108" name="Object 12"/>
          <p:cNvGraphicFramePr>
            <a:graphicFrameLocks noChangeAspect="1"/>
          </p:cNvGraphicFramePr>
          <p:nvPr/>
        </p:nvGraphicFramePr>
        <p:xfrm>
          <a:off x="395288" y="2430463"/>
          <a:ext cx="8497887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CS ChemDraw Drawing" r:id="rId1" imgW="8356600" imgH="1701800" progId="ChemDraw.Document.6.0">
                  <p:embed/>
                </p:oleObj>
              </mc:Choice>
              <mc:Fallback>
                <p:oleObj name="CS ChemDraw Drawing" r:id="rId1" imgW="8356600" imgH="17018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30463"/>
                        <a:ext cx="8497887" cy="171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9" name="Object 13"/>
          <p:cNvGraphicFramePr>
            <a:graphicFrameLocks noChangeAspect="1"/>
          </p:cNvGraphicFramePr>
          <p:nvPr/>
        </p:nvGraphicFramePr>
        <p:xfrm>
          <a:off x="539750" y="5472113"/>
          <a:ext cx="77755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CS ChemDraw Drawing" r:id="rId3" imgW="7035800" imgH="901700" progId="ChemDraw.Document.6.0">
                  <p:embed/>
                </p:oleObj>
              </mc:Choice>
              <mc:Fallback>
                <p:oleObj name="CS ChemDraw Drawing" r:id="rId3" imgW="7035800" imgH="9017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472113"/>
                        <a:ext cx="777557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58E7DC-82E1-4E05-94B7-FF875140EC9A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4" grpId="0"/>
      <p:bldP spid="388105" grpId="0"/>
      <p:bldP spid="388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6"/>
          <p:cNvSpPr txBox="1">
            <a:spLocks noChangeArrowheads="1"/>
          </p:cNvSpPr>
          <p:nvPr/>
        </p:nvSpPr>
        <p:spPr bwMode="auto">
          <a:xfrm>
            <a:off x="3105150" y="2290763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4566C"/>
                </a:solidFill>
                <a:ea typeface="黑体" panose="02010609060101010101" pitchFamily="49" charset="-122"/>
              </a:rPr>
              <a:t>偕二醇</a:t>
            </a:r>
            <a:endParaRPr lang="zh-CN" altLang="en-US" sz="2000">
              <a:solidFill>
                <a:srgbClr val="04566C"/>
              </a:solidFill>
              <a:ea typeface="黑体" panose="02010609060101010101" pitchFamily="49" charset="-12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611188" y="25400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与水的加成反应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556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65175"/>
            <a:ext cx="34925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9"/>
          <p:cNvSpPr txBox="1">
            <a:spLocks noChangeArrowheads="1"/>
          </p:cNvSpPr>
          <p:nvPr/>
        </p:nvSpPr>
        <p:spPr bwMode="auto">
          <a:xfrm>
            <a:off x="4986338" y="927100"/>
            <a:ext cx="3887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这是一个可逆反应，生成的偕二醇不稳定，容易脱水成原来的醛、酮。</a:t>
            </a:r>
            <a:endParaRPr lang="zh-CN" altLang="en-US" sz="2400"/>
          </a:p>
        </p:txBody>
      </p:sp>
      <p:sp>
        <p:nvSpPr>
          <p:cNvPr id="23558" name="文本框 11"/>
          <p:cNvSpPr txBox="1">
            <a:spLocks noChangeArrowheads="1"/>
          </p:cNvSpPr>
          <p:nvPr/>
        </p:nvSpPr>
        <p:spPr bwMode="auto">
          <a:xfrm>
            <a:off x="4986338" y="2822575"/>
            <a:ext cx="38877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甲醛较活泼，在水溶液中主要以偕二醇存在，但也只存在于水溶液中。</a:t>
            </a:r>
            <a:endParaRPr lang="zh-CN" altLang="en-US" sz="2400"/>
          </a:p>
        </p:txBody>
      </p:sp>
      <p:pic>
        <p:nvPicPr>
          <p:cNvPr id="23559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365125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5013325"/>
            <a:ext cx="5546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文本框 17"/>
          <p:cNvSpPr txBox="1">
            <a:spLocks noChangeArrowheads="1"/>
          </p:cNvSpPr>
          <p:nvPr/>
        </p:nvSpPr>
        <p:spPr bwMode="auto">
          <a:xfrm>
            <a:off x="180975" y="4197350"/>
            <a:ext cx="8782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        然而，某些在羰基上连有强吸电子基的醛、酮，可与水生成稳定的结晶水合物，从水溶液中分离出来，如</a:t>
            </a:r>
            <a:r>
              <a:rPr lang="zh-CN" altLang="en-US" sz="2400"/>
              <a:t> </a:t>
            </a: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59A85D-E278-4330-A0B9-79C8B58C627B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B2EC3-9C7F-4D69-AA0E-1487B2CC55F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C09DA-39CF-4DA8-A5B1-6A26D25A39D4}" type="slidenum">
              <a:rPr lang="en-US" altLang="zh-CN"/>
            </a:fld>
            <a:endParaRPr lang="en-US" altLang="zh-CN"/>
          </a:p>
        </p:txBody>
      </p:sp>
      <p:sp>
        <p:nvSpPr>
          <p:cNvPr id="24579" name="Rectangle 7"/>
          <p:cNvSpPr>
            <a:spLocks noChangeArrowheads="1"/>
          </p:cNvSpPr>
          <p:nvPr/>
        </p:nvSpPr>
        <p:spPr bwMode="auto">
          <a:xfrm>
            <a:off x="0" y="3124200"/>
            <a:ext cx="868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0" y="37338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294923" name="Rectangle 11"/>
          <p:cNvSpPr>
            <a:spLocks noChangeArrowheads="1"/>
          </p:cNvSpPr>
          <p:nvPr/>
        </p:nvSpPr>
        <p:spPr bwMode="auto">
          <a:xfrm>
            <a:off x="304800" y="3500438"/>
            <a:ext cx="873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式中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也可以是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。故此反应是制备结构复杂的醇的重要方法。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4924" name="Rectangle 12"/>
          <p:cNvSpPr>
            <a:spLocks noChangeArrowheads="1"/>
          </p:cNvSpPr>
          <p:nvPr/>
        </p:nvSpPr>
        <p:spPr bwMode="auto">
          <a:xfrm>
            <a:off x="611188" y="69215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与格式试剂的加成反应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4930" name="Rectangle 18"/>
          <p:cNvSpPr>
            <a:spLocks noChangeArrowheads="1"/>
          </p:cNvSpPr>
          <p:nvPr/>
        </p:nvSpPr>
        <p:spPr bwMode="auto">
          <a:xfrm>
            <a:off x="755650" y="1412875"/>
            <a:ext cx="455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格氏试剂具有极强的亲核能力。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4931" name="Object 19"/>
          <p:cNvGraphicFramePr>
            <a:graphicFrameLocks noChangeAspect="1"/>
          </p:cNvGraphicFramePr>
          <p:nvPr/>
        </p:nvGraphicFramePr>
        <p:xfrm>
          <a:off x="755650" y="2133600"/>
          <a:ext cx="77771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CS ChemDraw Drawing" r:id="rId1" imgW="7645400" imgH="762000" progId="ChemDraw.Document.6.0">
                  <p:embed/>
                </p:oleObj>
              </mc:Choice>
              <mc:Fallback>
                <p:oleObj name="CS ChemDraw Drawing" r:id="rId1" imgW="7645400" imgH="76200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133600"/>
                        <a:ext cx="77771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2" name="Object 20"/>
          <p:cNvGraphicFramePr>
            <a:graphicFrameLocks noChangeAspect="1"/>
          </p:cNvGraphicFramePr>
          <p:nvPr/>
        </p:nvGraphicFramePr>
        <p:xfrm>
          <a:off x="539750" y="4581525"/>
          <a:ext cx="79216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name="CS ChemDraw Drawing" r:id="rId3" imgW="8318500" imgH="1168400" progId="ChemDraw.Document.6.0">
                  <p:embed/>
                </p:oleObj>
              </mc:Choice>
              <mc:Fallback>
                <p:oleObj name="CS ChemDraw Drawing" r:id="rId3" imgW="8318500" imgH="116840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81525"/>
                        <a:ext cx="79216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530779-4EA2-4D66-B873-BB8A0F63FCC5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9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9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9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3" grpId="0"/>
      <p:bldP spid="294924" grpId="0"/>
      <p:bldP spid="2949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F3C87-94B3-485A-9718-97490CBEC6D0}" type="slidenum">
              <a:rPr lang="en-US" altLang="zh-CN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40A21A5-CC25-429D-8DB0-1F0FFC7744CE}" type="datetime11">
              <a:rPr lang="zh-CN" altLang="en-US"/>
            </a:fld>
            <a:endParaRPr lang="en-US" altLang="zh-CN"/>
          </a:p>
        </p:txBody>
      </p:sp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838200" y="549275"/>
          <a:ext cx="79248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CS ChemDraw Drawing" r:id="rId1" imgW="6087110" imgH="716280" progId="ChemDraw.Document.6.0">
                  <p:embed/>
                </p:oleObj>
              </mc:Choice>
              <mc:Fallback>
                <p:oleObj name="CS ChemDraw Drawing" r:id="rId1" imgW="6087110" imgH="7162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9275"/>
                        <a:ext cx="792480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8"/>
          <p:cNvGraphicFramePr>
            <a:graphicFrameLocks noChangeAspect="1"/>
          </p:cNvGraphicFramePr>
          <p:nvPr/>
        </p:nvGraphicFramePr>
        <p:xfrm>
          <a:off x="914400" y="1768475"/>
          <a:ext cx="79248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CS ChemDraw Drawing" r:id="rId3" imgW="6173470" imgH="716280" progId="ChemDraw.Document.6.0">
                  <p:embed/>
                </p:oleObj>
              </mc:Choice>
              <mc:Fallback>
                <p:oleObj name="CS ChemDraw Drawing" r:id="rId3" imgW="6173470" imgH="7162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68475"/>
                        <a:ext cx="79248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9"/>
          <p:cNvGraphicFramePr>
            <a:graphicFrameLocks noChangeAspect="1"/>
          </p:cNvGraphicFramePr>
          <p:nvPr/>
        </p:nvGraphicFramePr>
        <p:xfrm>
          <a:off x="990600" y="3144838"/>
          <a:ext cx="78486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CS ChemDraw Drawing" r:id="rId5" imgW="6173470" imgH="716280" progId="ChemDraw.Document.6.0">
                  <p:embed/>
                </p:oleObj>
              </mc:Choice>
              <mc:Fallback>
                <p:oleObj name="CS ChemDraw Drawing" r:id="rId5" imgW="6173470" imgH="71628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44838"/>
                        <a:ext cx="78486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258888" y="4684713"/>
            <a:ext cx="54006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加成反应还可在分子内进行。例如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046163" y="5407025"/>
          <a:ext cx="705167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" name="CS ChemDraw Drawing" r:id="rId7" imgW="6159500" imgH="812800" progId="ChemDraw.Document.6.0">
                  <p:embed/>
                </p:oleObj>
              </mc:Choice>
              <mc:Fallback>
                <p:oleObj name="CS ChemDraw Drawing" r:id="rId7" imgW="6159500" imgH="812800" progId="ChemDraw.Document.6.0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5407025"/>
                        <a:ext cx="7051675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A5F29D-30FF-46B6-8C5A-0FAFD980856E}" type="slidenum">
              <a:rPr lang="en-US" altLang="zh-CN"/>
            </a:fld>
            <a:endParaRPr lang="en-US" altLang="zh-CN"/>
          </a:p>
        </p:txBody>
      </p:sp>
      <p:sp>
        <p:nvSpPr>
          <p:cNvPr id="277522" name="Rectangle 1042"/>
          <p:cNvSpPr>
            <a:spLocks noChangeArrowheads="1"/>
          </p:cNvSpPr>
          <p:nvPr/>
        </p:nvSpPr>
        <p:spPr bwMode="auto">
          <a:xfrm>
            <a:off x="611188" y="1073150"/>
            <a:ext cx="5895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一、醛、酮的结构、分类和命名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7533" name="Rectangle 1053"/>
          <p:cNvSpPr>
            <a:spLocks noChangeArrowheads="1"/>
          </p:cNvSpPr>
          <p:nvPr/>
        </p:nvSpPr>
        <p:spPr bwMode="auto">
          <a:xfrm>
            <a:off x="2627313" y="404813"/>
            <a:ext cx="3165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ea typeface="楷体" panose="02010609060101010101" pitchFamily="49" charset="-122"/>
                <a:cs typeface="Times New Roman" panose="02020603050405020304" pitchFamily="18" charset="0"/>
              </a:rPr>
              <a:t>第一节  醛和酮</a:t>
            </a:r>
            <a:endParaRPr lang="zh-CN" altLang="en-US" sz="36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7535" name="Rectangle 1055"/>
          <p:cNvSpPr>
            <a:spLocks noChangeArrowheads="1"/>
          </p:cNvSpPr>
          <p:nvPr/>
        </p:nvSpPr>
        <p:spPr bwMode="auto">
          <a:xfrm>
            <a:off x="468313" y="1628775"/>
            <a:ext cx="3455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  </a:t>
            </a:r>
            <a:r>
              <a:rPr lang="en-US" altLang="zh-CN" sz="2800">
                <a:ea typeface="楷体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zh-CN" altLang="en-US" sz="2800">
                <a:ea typeface="楷体" panose="02010609060101010101" pitchFamily="49" charset="-122"/>
                <a:cs typeface="Times New Roman" panose="02020603050405020304" pitchFamily="18" charset="0"/>
              </a:rPr>
              <a:t>醛、酮的结构</a:t>
            </a:r>
            <a:endParaRPr lang="zh-CN" altLang="en-US" sz="28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7536" name="Text Box 1056"/>
          <p:cNvSpPr txBox="1">
            <a:spLocks noChangeArrowheads="1"/>
          </p:cNvSpPr>
          <p:nvPr/>
        </p:nvSpPr>
        <p:spPr bwMode="auto">
          <a:xfrm>
            <a:off x="539750" y="2133600"/>
            <a:ext cx="82804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在醛和酮分子中，都含有一个</a:t>
            </a:r>
            <a:r>
              <a:rPr kumimoji="1" lang="zh-CN" altLang="en-US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共同的官能团</a:t>
            </a:r>
            <a:r>
              <a:rPr kumimoji="1" lang="en-US" altLang="zh-CN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羰基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，故统称为羰基化合物。</a:t>
            </a:r>
            <a:endParaRPr kumimoji="1" lang="zh-CN" altLang="en-US" sz="22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537" name="Rectangle 1057"/>
          <p:cNvSpPr>
            <a:spLocks noChangeArrowheads="1"/>
          </p:cNvSpPr>
          <p:nvPr/>
        </p:nvSpPr>
        <p:spPr bwMode="auto">
          <a:xfrm>
            <a:off x="323850" y="4221163"/>
            <a:ext cx="8496300" cy="11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羰基碳原子为</a:t>
            </a:r>
            <a:r>
              <a:rPr kumimoji="1" lang="en-US" altLang="zh-CN" sz="2200" i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sp</a:t>
            </a:r>
            <a:r>
              <a:rPr kumimoji="1" lang="en-US" altLang="zh-CN" sz="2200" baseline="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杂化，双键氧原子强烈的吸引电子能力，使</a:t>
            </a:r>
            <a:r>
              <a:rPr kumimoji="1"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π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电子云的分布偏向氧原子，故羰基是极化的，使羰基碳带部分正电荷，易受亲核试剂的进攻，打开碳氧双键，进行亲核加成反应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kumimoji="1" lang="zh-CN" altLang="en-US" sz="24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77538" name="Object 1058"/>
          <p:cNvGraphicFramePr>
            <a:graphicFrameLocks noChangeAspect="1"/>
          </p:cNvGraphicFramePr>
          <p:nvPr/>
        </p:nvGraphicFramePr>
        <p:xfrm>
          <a:off x="1692275" y="5588000"/>
          <a:ext cx="170338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CS ChemDraw Drawing" r:id="rId1" imgW="2286000" imgH="1701800" progId="ChemDraw.Document.6.0">
                  <p:embed/>
                </p:oleObj>
              </mc:Choice>
              <mc:Fallback>
                <p:oleObj name="CS ChemDraw Drawing" r:id="rId1" imgW="2286000" imgH="1701800" progId="ChemDraw.Document.6.0">
                  <p:embed/>
                  <p:pic>
                    <p:nvPicPr>
                      <p:cNvPr id="0" name="Object 1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588000"/>
                        <a:ext cx="1703388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39" name="Object 1059"/>
          <p:cNvGraphicFramePr>
            <a:graphicFrameLocks noChangeAspect="1"/>
          </p:cNvGraphicFramePr>
          <p:nvPr/>
        </p:nvGraphicFramePr>
        <p:xfrm>
          <a:off x="5003800" y="5445125"/>
          <a:ext cx="1447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CS ChemDraw Drawing" r:id="rId3" imgW="975360" imgH="754380" progId="ChemDraw.Document.5.0">
                  <p:embed/>
                </p:oleObj>
              </mc:Choice>
              <mc:Fallback>
                <p:oleObj name="CS ChemDraw Drawing" r:id="rId3" imgW="975360" imgH="754380" progId="ChemDraw.Document.5.0">
                  <p:embed/>
                  <p:pic>
                    <p:nvPicPr>
                      <p:cNvPr id="0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445125"/>
                        <a:ext cx="144780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40" name="Object 1060"/>
          <p:cNvGraphicFramePr>
            <a:graphicFrameLocks noChangeAspect="1"/>
          </p:cNvGraphicFramePr>
          <p:nvPr/>
        </p:nvGraphicFramePr>
        <p:xfrm>
          <a:off x="1116013" y="2708275"/>
          <a:ext cx="755967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CS ChemDraw Drawing" r:id="rId5" imgW="7861300" imgH="1511300" progId="ChemDraw.Document.6.0">
                  <p:embed/>
                </p:oleObj>
              </mc:Choice>
              <mc:Fallback>
                <p:oleObj name="CS ChemDraw Drawing" r:id="rId5" imgW="7861300" imgH="1511300" progId="ChemDraw.Document.6.0">
                  <p:embed/>
                  <p:pic>
                    <p:nvPicPr>
                      <p:cNvPr id="0" name="Object 1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08275"/>
                        <a:ext cx="7559675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66E46B-A8B7-4486-89DC-27C5C089D51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77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77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7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7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22" grpId="0" autoUpdateAnimBg="0"/>
      <p:bldP spid="277533" grpId="0" autoUpdateAnimBg="0"/>
      <p:bldP spid="277535" grpId="0" autoUpdateAnimBg="0"/>
      <p:bldP spid="277536" grpId="0"/>
      <p:bldP spid="2775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381000" y="1046163"/>
          <a:ext cx="8305800" cy="50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Image" r:id="rId1" imgW="9817100" imgH="5969000" progId="Photoshop.Image.7">
                  <p:embed/>
                </p:oleObj>
              </mc:Choice>
              <mc:Fallback>
                <p:oleObj name="Image" r:id="rId1" imgW="9817100" imgH="59690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46163"/>
                        <a:ext cx="8305800" cy="504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6555E60-F20B-4CBA-85D5-53CBB9E0F084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C0C12A-B6D0-4579-9FEF-19C35EDC18F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7C6DE-88A5-497E-AB31-01DA9274BB7B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1D3460-55BD-406C-B092-68D2966BD688}" type="slidenum">
              <a:rPr lang="en-US" altLang="zh-CN" smtClean="0"/>
            </a:fld>
            <a:endParaRPr lang="en-US" altLang="zh-CN"/>
          </a:p>
        </p:txBody>
      </p:sp>
      <p:sp>
        <p:nvSpPr>
          <p:cNvPr id="4" name="Text Box 30"/>
          <p:cNvSpPr txBox="1">
            <a:spLocks noChangeArrowheads="1"/>
          </p:cNvSpPr>
          <p:nvPr/>
        </p:nvSpPr>
        <p:spPr bwMode="auto">
          <a:xfrm>
            <a:off x="827088" y="595313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(5)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与炔化物加成：得到炔醇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Object 31"/>
          <p:cNvGraphicFramePr>
            <a:graphicFrameLocks noChangeAspect="1"/>
          </p:cNvGraphicFramePr>
          <p:nvPr/>
        </p:nvGraphicFramePr>
        <p:xfrm>
          <a:off x="1187450" y="1700213"/>
          <a:ext cx="6624638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CS ChemDraw Drawing" r:id="rId1" imgW="6781800" imgH="2019300" progId="ChemDraw.Document.6.0">
                  <p:embed/>
                </p:oleObj>
              </mc:Choice>
              <mc:Fallback>
                <p:oleObj name="CS ChemDraw Drawing" r:id="rId1" imgW="6781800" imgH="2019300" progId="ChemDraw.Document.6.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6624638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3"/>
          <p:cNvGraphicFramePr>
            <a:graphicFrameLocks noChangeAspect="1"/>
          </p:cNvGraphicFramePr>
          <p:nvPr/>
        </p:nvGraphicFramePr>
        <p:xfrm>
          <a:off x="1066800" y="4114800"/>
          <a:ext cx="732631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Image" r:id="rId3" imgW="8928100" imgH="2235200" progId="Photoshop.Image.7">
                  <p:embed/>
                </p:oleObj>
              </mc:Choice>
              <mc:Fallback>
                <p:oleObj name="Image" r:id="rId3" imgW="8928100" imgH="22352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7326313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C9200-C420-4AB8-A3C1-874F2F5D8988}" type="slidenum">
              <a:rPr lang="en-US" altLang="zh-CN"/>
            </a:fld>
            <a:endParaRPr lang="en-US" altLang="zh-CN"/>
          </a:p>
        </p:txBody>
      </p:sp>
      <p:sp>
        <p:nvSpPr>
          <p:cNvPr id="389124" name="Rectangle 4"/>
          <p:cNvSpPr>
            <a:spLocks noChangeArrowheads="1"/>
          </p:cNvSpPr>
          <p:nvPr/>
        </p:nvSpPr>
        <p:spPr bwMode="auto">
          <a:xfrm>
            <a:off x="468313" y="3933825"/>
            <a:ext cx="403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  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还可以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在分子内形成缩醛。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9126" name="Rectangle 6"/>
          <p:cNvSpPr>
            <a:spLocks noChangeArrowheads="1"/>
          </p:cNvSpPr>
          <p:nvPr/>
        </p:nvSpPr>
        <p:spPr bwMode="auto">
          <a:xfrm>
            <a:off x="468313" y="404813"/>
            <a:ext cx="3624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(6)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与醇的加成反应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9127" name="Object 7"/>
          <p:cNvGraphicFramePr>
            <a:graphicFrameLocks noChangeAspect="1"/>
          </p:cNvGraphicFramePr>
          <p:nvPr/>
        </p:nvGraphicFramePr>
        <p:xfrm>
          <a:off x="468313" y="1341438"/>
          <a:ext cx="8208962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CS ChemDraw Drawing" r:id="rId1" imgW="8001000" imgH="1943100" progId="ChemDraw.Document.6.0">
                  <p:embed/>
                </p:oleObj>
              </mc:Choice>
              <mc:Fallback>
                <p:oleObj name="CS ChemDraw Drawing" r:id="rId1" imgW="8001000" imgH="19431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41438"/>
                        <a:ext cx="8208962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8" name="Object 8"/>
          <p:cNvGraphicFramePr>
            <a:graphicFrameLocks noChangeAspect="1"/>
          </p:cNvGraphicFramePr>
          <p:nvPr/>
        </p:nvGraphicFramePr>
        <p:xfrm>
          <a:off x="827088" y="5013325"/>
          <a:ext cx="72739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CS ChemDraw Drawing" r:id="rId3" imgW="5626100" imgH="787400" progId="ChemDraw.Document.6.0">
                  <p:embed/>
                </p:oleObj>
              </mc:Choice>
              <mc:Fallback>
                <p:oleObj name="CS ChemDraw Drawing" r:id="rId3" imgW="5626100" imgH="7874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13325"/>
                        <a:ext cx="72739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49E755-C965-41DA-94E1-18D7C2538CEE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4" grpId="0"/>
      <p:bldP spid="3891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85800" y="5334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33400" y="979488"/>
            <a:ext cx="81534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注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  <a:endParaRPr lang="zh-CN" altLang="en-US" sz="24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、缩醛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酮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为醚类化合物</a:t>
            </a:r>
            <a:endParaRPr lang="zh-CN" altLang="en-US" sz="24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、简单的醛与过量的醇：反应容易</a:t>
            </a:r>
            <a:endParaRPr lang="zh-CN" altLang="en-US" sz="24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简单的酮与过量的醇：反应不容易</a:t>
            </a:r>
            <a:endParaRPr lang="zh-CN" altLang="en-US" sz="24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、缩醛（酮）碱性条件下稳定，在酸性水溶液中水解：</a:t>
            </a:r>
            <a:endParaRPr lang="zh-CN" altLang="en-US" sz="24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5410200" y="5257800"/>
            <a:ext cx="2895600" cy="1004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用途：保护羰基</a:t>
            </a:r>
            <a:endParaRPr lang="zh-CN" altLang="en-US" sz="24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保护羟基</a:t>
            </a:r>
            <a:endParaRPr lang="zh-CN" altLang="en-US" sz="24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9701" name="Object 3"/>
          <p:cNvGraphicFramePr>
            <a:graphicFrameLocks noChangeAspect="1"/>
          </p:cNvGraphicFramePr>
          <p:nvPr/>
        </p:nvGraphicFramePr>
        <p:xfrm>
          <a:off x="1905000" y="4038600"/>
          <a:ext cx="61499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CS ChemDraw Drawing" r:id="rId1" imgW="4572000" imgH="711200" progId="ChemDraw.Document.6.0">
                  <p:embed/>
                </p:oleObj>
              </mc:Choice>
              <mc:Fallback>
                <p:oleObj name="CS ChemDraw Drawing" r:id="rId1" imgW="4572000" imgH="7112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61499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026AA8-51A2-4312-AFC8-E5E6EE210086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18B7A7-5005-43A5-BB09-7EADA53CF60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C3E727-A07E-48A5-A9CE-B9219DA6019F}" type="slidenum">
              <a:rPr lang="en-US" altLang="zh-CN"/>
            </a:fld>
            <a:endParaRPr lang="en-US" altLang="zh-CN"/>
          </a:p>
        </p:txBody>
      </p:sp>
      <p:sp>
        <p:nvSpPr>
          <p:cNvPr id="390149" name="Rectangle 5"/>
          <p:cNvSpPr>
            <a:spLocks noChangeArrowheads="1"/>
          </p:cNvSpPr>
          <p:nvPr/>
        </p:nvSpPr>
        <p:spPr bwMode="auto">
          <a:xfrm>
            <a:off x="533400" y="3733800"/>
            <a:ext cx="731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en-US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必须要先把醛基保护起来后再氧化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 。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0" y="191611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30725" name="Rectangle 8"/>
          <p:cNvSpPr>
            <a:spLocks noChangeArrowheads="1"/>
          </p:cNvSpPr>
          <p:nvPr/>
        </p:nvSpPr>
        <p:spPr bwMode="auto">
          <a:xfrm>
            <a:off x="0" y="35004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latin typeface="宋体" panose="02010600030101010101" pitchFamily="2" charset="-122"/>
              </a:rPr>
              <a:t>   </a:t>
            </a:r>
            <a:endParaRPr lang="en-US" altLang="zh-CN" sz="1000">
              <a:latin typeface="宋体" panose="02010600030101010101" pitchFamily="2" charset="-122"/>
            </a:endParaRPr>
          </a:p>
          <a:p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390154" name="Rectangle 10"/>
          <p:cNvSpPr>
            <a:spLocks noChangeArrowheads="1"/>
          </p:cNvSpPr>
          <p:nvPr/>
        </p:nvSpPr>
        <p:spPr bwMode="auto">
          <a:xfrm>
            <a:off x="685800" y="2265363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反应的应用：有机合成中用来保护羰基。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0155" name="Rectangle 11"/>
          <p:cNvSpPr>
            <a:spLocks noChangeArrowheads="1"/>
          </p:cNvSpPr>
          <p:nvPr/>
        </p:nvSpPr>
        <p:spPr bwMode="auto">
          <a:xfrm>
            <a:off x="468313" y="457200"/>
            <a:ext cx="8207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醛较易形成缩醛，酮在一般条件下形成缩酮较困难，用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二醇或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3-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丙二醇则易生成缩酮。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0157" name="Object 13"/>
          <p:cNvGraphicFramePr>
            <a:graphicFrameLocks noChangeAspect="1"/>
          </p:cNvGraphicFramePr>
          <p:nvPr/>
        </p:nvGraphicFramePr>
        <p:xfrm>
          <a:off x="1258888" y="1412875"/>
          <a:ext cx="63373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3" name="CS ChemDraw Drawing" r:id="rId1" imgW="5930900" imgH="673100" progId="ChemDraw.Document.6.0">
                  <p:embed/>
                </p:oleObj>
              </mc:Choice>
              <mc:Fallback>
                <p:oleObj name="CS ChemDraw Drawing" r:id="rId1" imgW="5930900" imgH="6731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12875"/>
                        <a:ext cx="63373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8" name="Object 14"/>
          <p:cNvGraphicFramePr>
            <a:graphicFrameLocks noChangeAspect="1"/>
          </p:cNvGraphicFramePr>
          <p:nvPr/>
        </p:nvGraphicFramePr>
        <p:xfrm>
          <a:off x="1403350" y="2852738"/>
          <a:ext cx="56896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CS ChemDraw Drawing" r:id="rId3" imgW="5257800" imgH="558800" progId="ChemDraw.Document.6.0">
                  <p:embed/>
                </p:oleObj>
              </mc:Choice>
              <mc:Fallback>
                <p:oleObj name="CS ChemDraw Drawing" r:id="rId3" imgW="5257800" imgH="55880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52738"/>
                        <a:ext cx="568960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9" name="Object 15"/>
          <p:cNvGraphicFramePr>
            <a:graphicFrameLocks noChangeAspect="1"/>
          </p:cNvGraphicFramePr>
          <p:nvPr/>
        </p:nvGraphicFramePr>
        <p:xfrm>
          <a:off x="1116013" y="4292600"/>
          <a:ext cx="698500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CS ChemDraw Drawing" r:id="rId5" imgW="6731000" imgH="1854200" progId="ChemDraw.Document.6.0">
                  <p:embed/>
                </p:oleObj>
              </mc:Choice>
              <mc:Fallback>
                <p:oleObj name="CS ChemDraw Drawing" r:id="rId5" imgW="6731000" imgH="185420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6985000" cy="191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5445DA-7A17-41B6-8489-CEAA51A4B6ED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9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9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9" grpId="0"/>
      <p:bldP spid="390154" grpId="0"/>
      <p:bldP spid="3901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219A7-221C-4332-9EC0-0A2D447B0A87}" type="slidenum">
              <a:rPr lang="en-US" altLang="zh-CN"/>
            </a:fld>
            <a:endParaRPr lang="en-US" altLang="zh-CN"/>
          </a:p>
        </p:txBody>
      </p:sp>
      <p:sp>
        <p:nvSpPr>
          <p:cNvPr id="391176" name="Rectangle 8"/>
          <p:cNvSpPr>
            <a:spLocks noChangeArrowheads="1"/>
          </p:cNvSpPr>
          <p:nvPr/>
        </p:nvSpPr>
        <p:spPr bwMode="auto">
          <a:xfrm>
            <a:off x="827088" y="333375"/>
            <a:ext cx="7688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(7)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与氨及其衍生物的加成反应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1177" name="Object 9"/>
          <p:cNvGraphicFramePr>
            <a:graphicFrameLocks noChangeAspect="1"/>
          </p:cNvGraphicFramePr>
          <p:nvPr/>
        </p:nvGraphicFramePr>
        <p:xfrm>
          <a:off x="177800" y="1196975"/>
          <a:ext cx="87931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CS ChemDraw Drawing" r:id="rId1" imgW="7086600" imgH="1054100" progId="ChemDraw.Document.6.0">
                  <p:embed/>
                </p:oleObj>
              </mc:Choice>
              <mc:Fallback>
                <p:oleObj name="CS ChemDraw Drawing" r:id="rId1" imgW="7086600" imgH="10541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1196975"/>
                        <a:ext cx="87931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9" name="Object 11"/>
          <p:cNvGraphicFramePr>
            <a:graphicFrameLocks noChangeAspect="1"/>
          </p:cNvGraphicFramePr>
          <p:nvPr/>
        </p:nvGraphicFramePr>
        <p:xfrm>
          <a:off x="841375" y="2836863"/>
          <a:ext cx="7461250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CS ChemDraw Drawing" r:id="rId3" imgW="5549900" imgH="2616200" progId="ChemDraw.Document.6.0">
                  <p:embed/>
                </p:oleObj>
              </mc:Choice>
              <mc:Fallback>
                <p:oleObj name="CS ChemDraw Drawing" r:id="rId3" imgW="5549900" imgH="26162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836863"/>
                        <a:ext cx="7461250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B1CC79-379D-45E4-93BA-265D08EFA318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7ECE0FF-47DA-49A3-8972-05859A2CDE10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2BF8B-A557-45F7-BEFC-FF1B4E806DAC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6" name="Object 13"/>
          <p:cNvGraphicFramePr>
            <a:graphicFrameLocks noChangeAspect="1"/>
          </p:cNvGraphicFramePr>
          <p:nvPr/>
        </p:nvGraphicFramePr>
        <p:xfrm>
          <a:off x="1101725" y="4181475"/>
          <a:ext cx="69405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CS ChemDraw Drawing" r:id="rId1" imgW="6705600" imgH="1257300" progId="ChemDraw.Document.6.0">
                  <p:embed/>
                </p:oleObj>
              </mc:Choice>
              <mc:Fallback>
                <p:oleObj name="CS ChemDraw Drawing" r:id="rId1" imgW="6705600" imgH="12573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181475"/>
                        <a:ext cx="69405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38200" y="692150"/>
            <a:ext cx="7924800" cy="53292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  <a:endParaRPr lang="zh-CN" altLang="en-US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、醛、酮与氨或伯胺反应生成亚胺</a:t>
            </a: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脂肪族亚胺不稳定。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、醛、酮与芳胺反应生成的亚胺较稳定，可以分离出来。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c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、书写法：脱水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含有</a:t>
            </a:r>
            <a:r>
              <a:rPr lang="en-US" altLang="zh-CN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α-H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的仲胺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反应生成烯胺，烯胺在有机合成上是个重要的中间体。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3</a:t>
            </a:r>
            <a:r>
              <a:rPr lang="en-US" altLang="zh-CN" sz="2400" b="1" baseline="300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0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胺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不反应</a:t>
            </a:r>
            <a:endParaRPr lang="zh-CN" altLang="en-US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659563" y="5189538"/>
            <a:ext cx="1066800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可水解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838200" y="985838"/>
            <a:ext cx="3019425" cy="4619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与氨的衍生物反应：</a:t>
            </a:r>
            <a:endParaRPr lang="zh-CN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371600" y="1595438"/>
            <a:ext cx="571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、与氨的反应</a:t>
            </a:r>
            <a:endParaRPr lang="zh-CN" altLang="en-US" sz="20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6553200" y="3279775"/>
            <a:ext cx="1752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脂肪族亚胺</a:t>
            </a:r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不稳定</a:t>
            </a:r>
            <a:endParaRPr lang="zh-CN" altLang="en-US" sz="2000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33797" name="Object 3"/>
          <p:cNvGraphicFramePr>
            <a:graphicFrameLocks noChangeAspect="1"/>
          </p:cNvGraphicFramePr>
          <p:nvPr/>
        </p:nvGraphicFramePr>
        <p:xfrm>
          <a:off x="1752600" y="2362200"/>
          <a:ext cx="60213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CS ChemDraw Drawing" r:id="rId1" imgW="4470400" imgH="688340" progId="ChemDraw.Document.6.0">
                  <p:embed/>
                </p:oleObj>
              </mc:Choice>
              <mc:Fallback>
                <p:oleObj name="CS ChemDraw Drawing" r:id="rId1" imgW="4470400" imgH="68834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602138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2"/>
          <p:cNvSpPr>
            <a:spLocks noChangeArrowheads="1"/>
          </p:cNvSpPr>
          <p:nvPr/>
        </p:nvSpPr>
        <p:spPr bwMode="auto">
          <a:xfrm>
            <a:off x="1384300" y="3657600"/>
            <a:ext cx="2868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、与氨的衍生物的反应</a:t>
            </a:r>
            <a:endParaRPr lang="zh-CN" altLang="en-US" sz="2000" b="1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05600" y="5943600"/>
            <a:ext cx="1466850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可稳定存在</a:t>
            </a:r>
            <a:endParaRPr lang="zh-CN" altLang="en-US" sz="200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graphicFrame>
        <p:nvGraphicFramePr>
          <p:cNvPr id="33800" name="Object 12"/>
          <p:cNvGraphicFramePr>
            <a:graphicFrameLocks noChangeAspect="1"/>
          </p:cNvGraphicFramePr>
          <p:nvPr/>
        </p:nvGraphicFramePr>
        <p:xfrm>
          <a:off x="1828800" y="4343400"/>
          <a:ext cx="62484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CS ChemDraw Drawing" r:id="rId3" imgW="3896995" imgH="697865" progId="ChemDraw.Document.6.0">
                  <p:embed/>
                </p:oleObj>
              </mc:Choice>
              <mc:Fallback>
                <p:oleObj name="CS ChemDraw Drawing" r:id="rId3" imgW="3896995" imgH="69786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343400"/>
                        <a:ext cx="62484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13"/>
          <p:cNvSpPr>
            <a:spLocks noChangeArrowheads="1"/>
          </p:cNvSpPr>
          <p:nvPr/>
        </p:nvSpPr>
        <p:spPr bwMode="auto">
          <a:xfrm>
            <a:off x="2362200" y="4648200"/>
            <a:ext cx="914400" cy="457200"/>
          </a:xfrm>
          <a:prstGeom prst="rect">
            <a:avLst/>
          </a:prstGeom>
          <a:noFill/>
          <a:ln w="38100">
            <a:solidFill>
              <a:srgbClr val="990033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A44D706-1247-4CE1-BBF4-AA5585AC6CDE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667AB3-CB3D-415F-8595-5EFC3F5B5802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533400" y="990600"/>
          <a:ext cx="80010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Image" r:id="rId1" imgW="9499600" imgH="6159500" progId="Photoshop.Image.7">
                  <p:embed/>
                </p:oleObj>
              </mc:Choice>
              <mc:Fallback>
                <p:oleObj name="Image" r:id="rId1" imgW="9499600" imgH="61595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clrChange>
                          <a:clrFrom>
                            <a:srgbClr val="FFFFCC"/>
                          </a:clrFrom>
                          <a:clrTo>
                            <a:srgbClr val="FFFF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90600"/>
                        <a:ext cx="80010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D57DF90-0279-40E0-A294-4E58AE815A70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492F96-815B-4C4C-AE1F-2D14394E3E5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DEACD6-D106-4D23-8686-D79B99FAC205}" type="slidenum">
              <a:rPr lang="en-US" altLang="zh-CN"/>
            </a:fld>
            <a:endParaRPr lang="en-US" altLang="zh-CN"/>
          </a:p>
        </p:txBody>
      </p:sp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381000" y="29718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如乙醛肟的熔点为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47℃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，环己酮肟的熔点为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90℃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2200" name="Rectangle 8"/>
          <p:cNvSpPr>
            <a:spLocks noChangeArrowheads="1"/>
          </p:cNvSpPr>
          <p:nvPr/>
        </p:nvSpPr>
        <p:spPr bwMode="auto">
          <a:xfrm>
            <a:off x="609600" y="404813"/>
            <a:ext cx="76200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醛、酮与氨的衍生物反应，其产物均为固体，且各有其特点，是有实用价值的反应。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2201" name="Object 9"/>
          <p:cNvGraphicFramePr>
            <a:graphicFrameLocks noChangeAspect="1"/>
          </p:cNvGraphicFramePr>
          <p:nvPr/>
        </p:nvGraphicFramePr>
        <p:xfrm>
          <a:off x="1619250" y="1412875"/>
          <a:ext cx="5761038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CS ChemDraw Drawing" r:id="rId1" imgW="6261100" imgH="1612900" progId="ChemDraw.Document.6.0">
                  <p:embed/>
                </p:oleObj>
              </mc:Choice>
              <mc:Fallback>
                <p:oleObj name="CS ChemDraw Drawing" r:id="rId1" imgW="6261100" imgH="16129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12875"/>
                        <a:ext cx="5761038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03" name="Object 11"/>
          <p:cNvGraphicFramePr>
            <a:graphicFrameLocks noChangeAspect="1"/>
          </p:cNvGraphicFramePr>
          <p:nvPr/>
        </p:nvGraphicFramePr>
        <p:xfrm>
          <a:off x="1042988" y="3789363"/>
          <a:ext cx="7200900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CS ChemDraw Drawing" r:id="rId3" imgW="8153400" imgH="2540000" progId="ChemDraw.Document.6.0">
                  <p:embed/>
                </p:oleObj>
              </mc:Choice>
              <mc:Fallback>
                <p:oleObj name="CS ChemDraw Drawing" r:id="rId3" imgW="8153400" imgH="25400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89363"/>
                        <a:ext cx="7200900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2A9D75-CA33-4814-B07C-7DA6CDE348D0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7" grpId="0"/>
      <p:bldP spid="3922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6A8DC-B5FD-4487-804C-798549690B5B}" type="slidenum">
              <a:rPr lang="en-US" altLang="zh-CN"/>
            </a:fld>
            <a:endParaRPr lang="en-US" altLang="zh-CN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395288" y="604838"/>
            <a:ext cx="345598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  </a:t>
            </a:r>
            <a:r>
              <a:rPr lang="en-US" altLang="zh-CN" sz="2800">
                <a:ea typeface="楷体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zh-CN" altLang="en-US" sz="2800">
                <a:ea typeface="楷体" panose="02010609060101010101" pitchFamily="49" charset="-122"/>
                <a:cs typeface="Times New Roman" panose="02020603050405020304" pitchFamily="18" charset="0"/>
              </a:rPr>
              <a:t>醛、酮的分类</a:t>
            </a:r>
            <a:endParaRPr lang="zh-CN" altLang="en-US" sz="28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2D55D89-702A-4DA7-93DF-440DE0361238}" type="datetime11">
              <a:rPr lang="zh-CN" altLang="en-US"/>
            </a:fld>
            <a:endParaRPr lang="en-US" altLang="zh-CN"/>
          </a:p>
        </p:txBody>
      </p:sp>
      <p:sp>
        <p:nvSpPr>
          <p:cNvPr id="9221" name="矩形 6"/>
          <p:cNvSpPr>
            <a:spLocks noChangeArrowheads="1"/>
          </p:cNvSpPr>
          <p:nvPr/>
        </p:nvSpPr>
        <p:spPr bwMode="auto">
          <a:xfrm>
            <a:off x="1600200" y="1814513"/>
            <a:ext cx="5791200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按烃基类型：脂肪族、芳香族</a:t>
            </a:r>
            <a:endParaRPr lang="zh-CN" altLang="en-US" sz="2600" b="1">
              <a:solidFill>
                <a:srgbClr val="66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按羰基数目：一元、二元、三元</a:t>
            </a:r>
            <a:endParaRPr lang="zh-CN" altLang="en-US" sz="2600" b="1">
              <a:solidFill>
                <a:srgbClr val="66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按烃基饱和程度：饱和、不饱和</a:t>
            </a:r>
            <a:endParaRPr lang="zh-CN" altLang="en-US" sz="2600" b="1">
              <a:solidFill>
                <a:srgbClr val="66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其它：简单酮</a:t>
            </a:r>
            <a:r>
              <a:rPr lang="en-US" altLang="zh-CN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混合酮，环（内）酮</a:t>
            </a:r>
            <a:endParaRPr lang="zh-CN" altLang="en-US" sz="2600" b="1">
              <a:solidFill>
                <a:srgbClr val="66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222" name="Object 4"/>
          <p:cNvGraphicFramePr>
            <a:graphicFrameLocks noChangeAspect="1"/>
          </p:cNvGraphicFramePr>
          <p:nvPr/>
        </p:nvGraphicFramePr>
        <p:xfrm>
          <a:off x="2209800" y="4405313"/>
          <a:ext cx="12033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CS ChemDraw Drawing" r:id="rId1" imgW="722630" imgH="621030" progId="ChemDraw.Document.6.0">
                  <p:embed/>
                </p:oleObj>
              </mc:Choice>
              <mc:Fallback>
                <p:oleObj name="CS ChemDraw Drawing" r:id="rId1" imgW="722630" imgH="62103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05313"/>
                        <a:ext cx="12033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6"/>
          <p:cNvSpPr txBox="1">
            <a:spLocks noChangeArrowheads="1"/>
          </p:cNvSpPr>
          <p:nvPr/>
        </p:nvSpPr>
        <p:spPr bwMode="auto">
          <a:xfrm>
            <a:off x="2133600" y="5624513"/>
            <a:ext cx="18288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</a:rPr>
              <a:t>R=R’   </a:t>
            </a: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</a:rPr>
              <a:t>简单酮</a:t>
            </a:r>
            <a:endParaRPr lang="zh-CN" altLang="en-US" b="1">
              <a:solidFill>
                <a:srgbClr val="04566C"/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</a:rPr>
              <a:t>R</a:t>
            </a: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R’   </a:t>
            </a: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混合酮</a:t>
            </a:r>
            <a:endParaRPr lang="zh-CN" altLang="en-US" b="1">
              <a:solidFill>
                <a:srgbClr val="04566C"/>
              </a:solidFill>
              <a:ea typeface="黑体" panose="0201060906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9224" name="Object 7"/>
          <p:cNvGraphicFramePr>
            <a:graphicFrameLocks noChangeAspect="1"/>
          </p:cNvGraphicFramePr>
          <p:nvPr/>
        </p:nvGraphicFramePr>
        <p:xfrm>
          <a:off x="4800600" y="4400550"/>
          <a:ext cx="20796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CS ChemDraw Drawing" r:id="rId3" imgW="1546860" imgH="914400" progId="ChemDraw.Document.6.0">
                  <p:embed/>
                </p:oleObj>
              </mc:Choice>
              <mc:Fallback>
                <p:oleObj name="CS ChemDraw Drawing" r:id="rId3" imgW="1546860" imgH="9144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00550"/>
                        <a:ext cx="207962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8"/>
          <p:cNvSpPr txBox="1">
            <a:spLocks noChangeArrowheads="1"/>
          </p:cNvSpPr>
          <p:nvPr/>
        </p:nvSpPr>
        <p:spPr bwMode="auto">
          <a:xfrm>
            <a:off x="5105400" y="5929313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</a:rPr>
              <a:t>环（内）酮</a:t>
            </a:r>
            <a:endParaRPr lang="zh-CN" altLang="en-US" b="1">
              <a:solidFill>
                <a:srgbClr val="04566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734C4-B6F8-4C1D-AF20-55AE61EFB247}" type="slidenum">
              <a:rPr lang="en-US" altLang="zh-CN"/>
            </a:fld>
            <a:endParaRPr lang="en-US" altLang="zh-CN"/>
          </a:p>
        </p:txBody>
      </p:sp>
      <p:sp>
        <p:nvSpPr>
          <p:cNvPr id="393218" name="Rectangle 2"/>
          <p:cNvSpPr>
            <a:spLocks noChangeArrowheads="1"/>
          </p:cNvSpPr>
          <p:nvPr/>
        </p:nvSpPr>
        <p:spPr bwMode="auto">
          <a:xfrm>
            <a:off x="358775" y="4508500"/>
            <a:ext cx="842645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2,4-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二硝基苯肼与醛酮加成反应的现象非常明显，故常用来检验羰基，称为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羰基试剂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35258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graphicFrame>
        <p:nvGraphicFramePr>
          <p:cNvPr id="393225" name="Object 9"/>
          <p:cNvGraphicFramePr>
            <a:graphicFrameLocks noChangeAspect="1"/>
          </p:cNvGraphicFramePr>
          <p:nvPr/>
        </p:nvGraphicFramePr>
        <p:xfrm>
          <a:off x="755650" y="1206500"/>
          <a:ext cx="7704138" cy="250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CS ChemDraw Drawing" r:id="rId1" imgW="7416800" imgH="2425700" progId="ChemDraw.Document.6.0">
                  <p:embed/>
                </p:oleObj>
              </mc:Choice>
              <mc:Fallback>
                <p:oleObj name="CS ChemDraw Drawing" r:id="rId1" imgW="7416800" imgH="24257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06500"/>
                        <a:ext cx="7704138" cy="250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DCDBB1B-3916-4470-A036-1E80919298B4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3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62000" y="1066800"/>
            <a:ext cx="7620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反应特点：</a:t>
            </a:r>
            <a:endParaRPr lang="zh-CN" altLang="en-US" sz="2400" b="1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、反应现象明显，产物为固体：</a:t>
            </a:r>
            <a:endParaRPr lang="zh-CN" altLang="en-US" sz="2400" b="1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用于鉴别醛酮</a:t>
            </a:r>
            <a:endParaRPr lang="zh-CN" altLang="en-US" sz="2400" b="1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、产物一般有固定的结晶形状及熔点：</a:t>
            </a:r>
            <a:endParaRPr lang="zh-CN" altLang="en-US" sz="2400" b="1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可通过测熔点来推测未知的醛酮</a:t>
            </a:r>
            <a:endParaRPr lang="zh-CN" altLang="en-US" sz="2400" b="1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、产物在稀酸作用下水解为原反应物：</a:t>
            </a:r>
            <a:endParaRPr lang="zh-CN" altLang="en-US" sz="2400" b="1">
              <a:solidFill>
                <a:srgbClr val="000066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可用于分离、提纯醛酮</a:t>
            </a:r>
            <a:endParaRPr lang="zh-CN" altLang="en-US" sz="2400" b="1">
              <a:solidFill>
                <a:srgbClr val="0066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BE17246-2FE9-47CC-9798-506E232AA90D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F68A2-045C-4017-A7D8-EC1D549EE79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905000" y="2438400"/>
          <a:ext cx="5943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Image" r:id="rId1" imgW="8077200" imgH="1346200" progId="Photoshop.Image.7">
                  <p:embed/>
                </p:oleObj>
              </mc:Choice>
              <mc:Fallback>
                <p:oleObj name="Image" r:id="rId1" imgW="8077200" imgH="13462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438400"/>
                        <a:ext cx="5943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95288" y="990600"/>
            <a:ext cx="497363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(8)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与磷</a:t>
            </a: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ylide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的反应－－</a:t>
            </a: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Wittig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反应</a:t>
            </a:r>
            <a:endParaRPr lang="zh-CN" altLang="en-US" sz="2400" b="1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905000" y="3929063"/>
          <a:ext cx="693420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Image" r:id="rId3" imgW="8953500" imgH="2895600" progId="Photoshop.Image.7">
                  <p:embed/>
                </p:oleObj>
              </mc:Choice>
              <mc:Fallback>
                <p:oleObj name="Image" r:id="rId3" imgW="8953500" imgH="2895600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29063"/>
                        <a:ext cx="6934200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219200" y="3733800"/>
            <a:ext cx="35814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制备：</a:t>
            </a:r>
            <a:endParaRPr lang="zh-CN" altLang="en-US" sz="24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524000" y="914400"/>
            <a:ext cx="762000" cy="609600"/>
          </a:xfrm>
          <a:prstGeom prst="rect">
            <a:avLst/>
          </a:prstGeom>
          <a:noFill/>
          <a:ln w="38100">
            <a:solidFill>
              <a:srgbClr val="04566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36" name="AutoShape 8"/>
          <p:cNvSpPr/>
          <p:nvPr/>
        </p:nvSpPr>
        <p:spPr bwMode="auto">
          <a:xfrm>
            <a:off x="2209800" y="1752600"/>
            <a:ext cx="5530850" cy="419100"/>
          </a:xfrm>
          <a:prstGeom prst="accentCallout1">
            <a:avLst>
              <a:gd name="adj1" fmla="val 27273"/>
              <a:gd name="adj2" fmla="val -1565"/>
              <a:gd name="adj3" fmla="val -54546"/>
              <a:gd name="adj4" fmla="val -7815"/>
            </a:avLst>
          </a:prstGeom>
          <a:noFill/>
          <a:ln w="38100">
            <a:solidFill>
              <a:srgbClr val="04566C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04566C"/>
                </a:solidFill>
                <a:ea typeface="黑体" panose="02010609060101010101" pitchFamily="49" charset="-122"/>
              </a:rPr>
              <a:t>带有相邻“＋”“－”电荷的分子（内鎓盐）</a:t>
            </a:r>
            <a:endParaRPr lang="zh-CN" altLang="en-US" sz="2000" b="1">
              <a:solidFill>
                <a:srgbClr val="04566C"/>
              </a:solidFill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B20894-A136-45AC-ADFC-B21C82CA20F2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C8AE-8447-4302-BF0B-91D5008FA25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25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4"/>
          <p:cNvGraphicFramePr>
            <a:graphicFrameLocks noChangeAspect="1"/>
          </p:cNvGraphicFramePr>
          <p:nvPr/>
        </p:nvGraphicFramePr>
        <p:xfrm>
          <a:off x="457200" y="1524000"/>
          <a:ext cx="8077200" cy="372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CS ChemDraw Drawing" r:id="rId1" imgW="6602095" imgH="3046730" progId="ChemDraw.Document.6.0">
                  <p:embed/>
                </p:oleObj>
              </mc:Choice>
              <mc:Fallback>
                <p:oleObj name="CS ChemDraw Drawing" r:id="rId1" imgW="6602095" imgH="304673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524000"/>
                        <a:ext cx="8077200" cy="372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B7FC474-D4B7-463F-A750-6E8BDD4041F3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96D77E-5AEA-40B9-9C44-1BC5988C7D9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381000" y="1330325"/>
          <a:ext cx="8229600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Image" r:id="rId1" imgW="9474200" imgH="4521200" progId="Photoshop.Image.7">
                  <p:embed/>
                </p:oleObj>
              </mc:Choice>
              <mc:Fallback>
                <p:oleObj name="Image" r:id="rId1" imgW="9474200" imgH="45212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30325"/>
                        <a:ext cx="8229600" cy="392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CAC1A6-87EA-4738-B694-EF84CA0A6FAC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D7BE7-1830-4DEC-9E53-11922ACC166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1422400" y="1836738"/>
          <a:ext cx="6299200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1" name="Image" r:id="rId1" imgW="8953500" imgH="1955800" progId="Photoshop.Image.7">
                  <p:embed/>
                </p:oleObj>
              </mc:Choice>
              <mc:Fallback>
                <p:oleObj name="Image" r:id="rId1" imgW="8953500" imgH="19558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836738"/>
                        <a:ext cx="6299200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288" y="188913"/>
            <a:ext cx="24558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156" name="矩形 5"/>
          <p:cNvSpPr>
            <a:spLocks noChangeArrowheads="1"/>
          </p:cNvSpPr>
          <p:nvPr/>
        </p:nvSpPr>
        <p:spPr bwMode="auto">
          <a:xfrm>
            <a:off x="498475" y="765175"/>
            <a:ext cx="1441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-</a:t>
            </a:r>
            <a:r>
              <a:rPr lang="en-US" altLang="zh-CN" sz="20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的酸性</a:t>
            </a:r>
            <a:endParaRPr lang="zh-CN" altLang="en-US" sz="2000" b="1">
              <a:solidFill>
                <a:schemeClr val="accent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8313" y="1243013"/>
            <a:ext cx="828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醛、酮分子中由于羰基的影响，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变得活泼，具有酸性。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9158" name="Object 7"/>
          <p:cNvGraphicFramePr>
            <a:graphicFrameLocks noChangeAspect="1"/>
          </p:cNvGraphicFramePr>
          <p:nvPr/>
        </p:nvGraphicFramePr>
        <p:xfrm>
          <a:off x="3970338" y="3375025"/>
          <a:ext cx="4267200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CS ChemDraw Drawing" r:id="rId3" imgW="2881630" imgH="1845310" progId="ChemDraw.Document.6.0">
                  <p:embed/>
                </p:oleObj>
              </mc:Choice>
              <mc:Fallback>
                <p:oleObj name="CS ChemDraw Drawing" r:id="rId3" imgW="2881630" imgH="184531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3375025"/>
                        <a:ext cx="4267200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对象 1"/>
          <p:cNvGraphicFramePr>
            <a:graphicFrameLocks noChangeAspect="1"/>
          </p:cNvGraphicFramePr>
          <p:nvPr/>
        </p:nvGraphicFramePr>
        <p:xfrm>
          <a:off x="1258888" y="3284538"/>
          <a:ext cx="17526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3" name="CS ChemDraw Drawing" r:id="rId5" imgW="835025" imgH="831215" progId="ChemDraw.Document.6.0">
                  <p:embed/>
                </p:oleObj>
              </mc:Choice>
              <mc:Fallback>
                <p:oleObj name="CS ChemDraw Drawing" r:id="rId5" imgW="835025" imgH="831215" progId="ChemDraw.Document.6.0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284538"/>
                        <a:ext cx="1752600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对象 2"/>
          <p:cNvGraphicFramePr>
            <a:graphicFrameLocks noChangeAspect="1"/>
          </p:cNvGraphicFramePr>
          <p:nvPr/>
        </p:nvGraphicFramePr>
        <p:xfrm>
          <a:off x="1258888" y="5111750"/>
          <a:ext cx="2020887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4" name="CS ChemDraw Drawing" r:id="rId7" imgW="1092200" imgH="767080" progId="ChemDraw.Document.6.0">
                  <p:embed/>
                </p:oleObj>
              </mc:Choice>
              <mc:Fallback>
                <p:oleObj name="CS ChemDraw Drawing" r:id="rId7" imgW="1092200" imgH="767080" progId="ChemDraw.Document.6.0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111750"/>
                        <a:ext cx="2020887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1418C5-DFB8-41EC-8FD5-399F275CA308}" type="datetime1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9689C3-34ED-48B5-84DC-73040684C31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55" name="Group 27"/>
          <p:cNvGraphicFramePr>
            <a:graphicFrameLocks noGrp="1"/>
          </p:cNvGraphicFramePr>
          <p:nvPr/>
        </p:nvGraphicFramePr>
        <p:xfrm>
          <a:off x="2514600" y="1066800"/>
          <a:ext cx="3962400" cy="5181600"/>
        </p:xfrm>
        <a:graphic>
          <a:graphicData uri="http://schemas.openxmlformats.org/drawingml/2006/table">
            <a:tbl>
              <a:tblPr/>
              <a:tblGrid>
                <a:gridCol w="2159000"/>
                <a:gridCol w="1803400"/>
              </a:tblGrid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pK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44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COCH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OH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15.74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Ph-OH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endParaRPr kumimoji="1" lang="en-US" altLang="zh-CN" sz="2800" b="1" i="0" u="none" strike="noStrike" cap="none" normalizeH="0" baseline="-2500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</a:t>
                      </a:r>
                      <a:endParaRPr kumimoji="1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7" name="Rectangle 107"/>
          <p:cNvSpPr>
            <a:spLocks noChangeArrowheads="1"/>
          </p:cNvSpPr>
          <p:nvPr/>
        </p:nvSpPr>
        <p:spPr bwMode="auto">
          <a:xfrm>
            <a:off x="2339975" y="3657600"/>
            <a:ext cx="4032250" cy="504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5737C3-62F5-47CA-8D12-5CA2EB046896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936B5-EA10-4C9E-B1B8-DFB38A79F21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523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1608138" y="4327525"/>
          <a:ext cx="5927725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2" name="CS ChemDraw Drawing" r:id="rId1" imgW="3746500" imgH="1028700" progId="ChemDraw.Document.6.0">
                  <p:embed/>
                </p:oleObj>
              </mc:Choice>
              <mc:Fallback>
                <p:oleObj name="CS ChemDraw Drawing" r:id="rId1" imgW="3746500" imgH="1028700" progId="ChemDraw.Document.6.0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4327525"/>
                        <a:ext cx="5927725" cy="161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9BC21-F4BF-4678-AAFA-D420FC8291F7}" type="slidenum">
              <a:rPr lang="en-US" altLang="zh-CN"/>
            </a:fld>
            <a:endParaRPr lang="en-US" altLang="zh-CN"/>
          </a:p>
        </p:txBody>
      </p:sp>
      <p:sp>
        <p:nvSpPr>
          <p:cNvPr id="320521" name="Rectangle 9"/>
          <p:cNvSpPr>
            <a:spLocks noChangeArrowheads="1"/>
          </p:cNvSpPr>
          <p:nvPr/>
        </p:nvSpPr>
        <p:spPr bwMode="auto">
          <a:xfrm>
            <a:off x="179388" y="392113"/>
            <a:ext cx="4464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）互变异构</a:t>
            </a:r>
            <a:endParaRPr lang="zh-CN" altLang="en-US" sz="2400" dirty="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0522" name="Rectangle 10"/>
          <p:cNvSpPr>
            <a:spLocks noChangeArrowheads="1"/>
          </p:cNvSpPr>
          <p:nvPr/>
        </p:nvSpPr>
        <p:spPr bwMode="auto">
          <a:xfrm>
            <a:off x="593725" y="1157288"/>
            <a:ext cx="79565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在溶液中，有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的醛、酮是以酮式和烯醇式互变平衡而存在的。</a:t>
            </a:r>
            <a:endParaRPr lang="zh-CN" altLang="en-US" sz="2400">
              <a:solidFill>
                <a:srgbClr val="FF33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9CA3D3F-3D90-41A1-A1DB-16E4BC1F65C0}" type="datetime11">
              <a:rPr lang="zh-CN" altLang="en-US"/>
            </a:fld>
            <a:endParaRPr lang="en-US" altLang="zh-CN"/>
          </a:p>
        </p:txBody>
      </p:sp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1676400" y="2349500"/>
          <a:ext cx="59436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3" name="Image" r:id="rId3" imgW="8953500" imgH="1955800" progId="Photoshop.Image.7">
                  <p:embed/>
                </p:oleObj>
              </mc:Choice>
              <mc:Fallback>
                <p:oleObj name="Image" r:id="rId3" imgW="8953500" imgH="19558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49500"/>
                        <a:ext cx="59436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21" grpId="0"/>
      <p:bldP spid="3205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7"/>
          <p:cNvSpPr txBox="1">
            <a:spLocks noChangeArrowheads="1"/>
          </p:cNvSpPr>
          <p:nvPr/>
        </p:nvSpPr>
        <p:spPr bwMode="auto">
          <a:xfrm>
            <a:off x="685800" y="549275"/>
            <a:ext cx="541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Monocarbonyl compounds   </a:t>
            </a:r>
            <a:r>
              <a:rPr lang="zh-CN" altLang="en-US" sz="20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单羰基化合物</a:t>
            </a:r>
            <a:endParaRPr lang="zh-CN" altLang="en-US" sz="2000" b="1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55299" name="Group 9"/>
          <p:cNvGrpSpPr/>
          <p:nvPr/>
        </p:nvGrpSpPr>
        <p:grpSpPr bwMode="auto">
          <a:xfrm>
            <a:off x="1752600" y="1893888"/>
            <a:ext cx="4751388" cy="4343400"/>
            <a:chOff x="1663" y="1104"/>
            <a:chExt cx="2993" cy="2736"/>
          </a:xfrm>
        </p:grpSpPr>
        <p:sp>
          <p:nvSpPr>
            <p:cNvPr id="4" name="Text Box 10"/>
            <p:cNvSpPr txBox="1">
              <a:spLocks noChangeArrowheads="1"/>
            </p:cNvSpPr>
            <p:nvPr/>
          </p:nvSpPr>
          <p:spPr bwMode="auto">
            <a:xfrm>
              <a:off x="1776" y="2640"/>
              <a:ext cx="2256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99%)            (1.5×10</a:t>
              </a:r>
              <a:r>
                <a:rPr lang="en-US" altLang="zh-CN" sz="2000" b="1" baseline="30000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-4</a:t>
              </a: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%)</a:t>
              </a:r>
              <a:endParaRPr lang="en-US" altLang="zh-CN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" name="Text Box 12"/>
            <p:cNvSpPr txBox="1">
              <a:spLocks noChangeArrowheads="1"/>
            </p:cNvSpPr>
            <p:nvPr/>
          </p:nvSpPr>
          <p:spPr bwMode="auto">
            <a:xfrm>
              <a:off x="1670" y="1733"/>
              <a:ext cx="2595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anose="05050102010706020507" pitchFamily="18" charset="2"/>
                </a:rPr>
                <a:t></a:t>
              </a: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100%)             (extremely small)</a:t>
              </a:r>
              <a:endParaRPr lang="en-US" altLang="zh-CN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872" y="3590"/>
              <a:ext cx="2784" cy="25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(98.8%)             (1.2%)</a:t>
              </a:r>
              <a:endParaRPr lang="en-US" altLang="zh-CN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aphicFrame>
          <p:nvGraphicFramePr>
            <p:cNvPr id="55307" name="Object 5"/>
            <p:cNvGraphicFramePr>
              <a:graphicFrameLocks noChangeAspect="1"/>
            </p:cNvGraphicFramePr>
            <p:nvPr/>
          </p:nvGraphicFramePr>
          <p:xfrm>
            <a:off x="1728" y="1104"/>
            <a:ext cx="195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1" name="CS ChemDraw Drawing" r:id="rId1" imgW="2313940" imgH="688340" progId="ChemDraw.Document.6.0">
                    <p:embed/>
                  </p:oleObj>
                </mc:Choice>
                <mc:Fallback>
                  <p:oleObj name="CS ChemDraw Drawing" r:id="rId1" imgW="2313940" imgH="68834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104"/>
                          <a:ext cx="195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8" name="Object 6"/>
            <p:cNvGraphicFramePr>
              <a:graphicFrameLocks noChangeAspect="1"/>
            </p:cNvGraphicFramePr>
            <p:nvPr/>
          </p:nvGraphicFramePr>
          <p:xfrm>
            <a:off x="1663" y="2064"/>
            <a:ext cx="2081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2" name="CS ChemDraw Drawing" r:id="rId3" imgW="2449830" imgH="711200" progId="ChemDraw.Document.6.0">
                    <p:embed/>
                  </p:oleObj>
                </mc:Choice>
                <mc:Fallback>
                  <p:oleObj name="CS ChemDraw Drawing" r:id="rId3" imgW="2449830" imgH="71120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2064"/>
                          <a:ext cx="2081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9" name="Object 7"/>
            <p:cNvGraphicFramePr>
              <a:graphicFrameLocks noChangeAspect="1"/>
            </p:cNvGraphicFramePr>
            <p:nvPr/>
          </p:nvGraphicFramePr>
          <p:xfrm>
            <a:off x="1978" y="2976"/>
            <a:ext cx="1430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3" name="CS ChemDraw Drawing" r:id="rId5" imgW="1693545" imgH="779145" progId="ChemDraw.Document.6.0">
                    <p:embed/>
                  </p:oleObj>
                </mc:Choice>
                <mc:Fallback>
                  <p:oleObj name="CS ChemDraw Drawing" r:id="rId5" imgW="1693545" imgH="779145" progId="ChemDraw.Document.6.0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" y="2976"/>
                          <a:ext cx="1430" cy="6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0" name="Text Box 10"/>
          <p:cNvSpPr txBox="1">
            <a:spLocks noChangeArrowheads="1"/>
          </p:cNvSpPr>
          <p:nvPr/>
        </p:nvSpPr>
        <p:spPr bwMode="auto">
          <a:xfrm>
            <a:off x="5867400" y="5703888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以醛（酮）式为主</a:t>
            </a:r>
            <a:endParaRPr lang="zh-CN" altLang="en-US" sz="2000" b="1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619250" y="1171575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烯醇式一般较不稳定。</a:t>
            </a:r>
            <a:endParaRPr lang="zh-CN" altLang="en-US" sz="240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FB6AAB4-62E2-467D-A634-E05FED4524BD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E32149-00D1-4318-BCCB-B3CECB60847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533400" y="549275"/>
            <a:ext cx="701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-dicarbonyl compounds   -</a:t>
            </a:r>
            <a:r>
              <a:rPr lang="zh-CN" altLang="en-US" sz="20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二羰基化合物</a:t>
            </a:r>
            <a:endParaRPr lang="zh-CN" altLang="en-US" sz="2000" b="1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752600" y="3290888"/>
            <a:ext cx="9144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24%</a:t>
            </a:r>
            <a:endParaRPr lang="en-US" altLang="zh-CN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5257800" y="3290888"/>
            <a:ext cx="9144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76%</a:t>
            </a:r>
            <a:endParaRPr lang="en-US" altLang="zh-CN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1066800" y="2133600"/>
          <a:ext cx="56419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5" name="CS ChemDraw Drawing" r:id="rId1" imgW="4075430" imgH="779145" progId="ChemDraw.Document.6.0">
                  <p:embed/>
                </p:oleObj>
              </mc:Choice>
              <mc:Fallback>
                <p:oleObj name="CS ChemDraw Drawing" r:id="rId1" imgW="4075430" imgH="77914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56419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7"/>
          <p:cNvGraphicFramePr>
            <a:graphicFrameLocks noChangeAspect="1"/>
          </p:cNvGraphicFramePr>
          <p:nvPr/>
        </p:nvGraphicFramePr>
        <p:xfrm>
          <a:off x="1117600" y="3962400"/>
          <a:ext cx="6959600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" name="CS ChemDraw Drawing" r:id="rId3" imgW="4142740" imgH="1038860" progId="ChemDraw.Document.6.0">
                  <p:embed/>
                </p:oleObj>
              </mc:Choice>
              <mc:Fallback>
                <p:oleObj name="CS ChemDraw Drawing" r:id="rId3" imgW="4142740" imgH="10388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962400"/>
                        <a:ext cx="6959600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6705600" y="579120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</a:rPr>
              <a:t>烯醇式含量增大</a:t>
            </a:r>
            <a:endParaRPr lang="zh-CN" altLang="en-US" sz="2000" b="1">
              <a:solidFill>
                <a:schemeClr val="tx2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A1F94D3-BC36-4C1E-B05F-E79F5A710005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F1BAF-9FCD-4932-9206-B8C84EA48DCA}" type="slidenum">
              <a:rPr lang="en-US" altLang="zh-CN" smtClean="0"/>
            </a:fld>
            <a:endParaRPr lang="en-US" altLang="zh-CN"/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1025525" y="1125538"/>
            <a:ext cx="709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当两个羰基连在一个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lang="en-US" altLang="zh-CN" sz="24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上，烯醇含量增大，平衡主要偏向烯醇式</a:t>
            </a:r>
            <a:r>
              <a:rPr lang="zh-CN" altLang="en-US" sz="240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>
              <a:latin typeface="宋体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87FB1-3ED4-4331-9256-489CB0108A61}" type="slidenum">
              <a:rPr lang="en-US" altLang="zh-CN"/>
            </a:fld>
            <a:endParaRPr lang="en-US" altLang="zh-CN"/>
          </a:p>
        </p:txBody>
      </p:sp>
      <p:sp>
        <p:nvSpPr>
          <p:cNvPr id="377871" name="Rectangle 3087"/>
          <p:cNvSpPr>
            <a:spLocks noChangeArrowheads="1"/>
          </p:cNvSpPr>
          <p:nvPr/>
        </p:nvSpPr>
        <p:spPr bwMode="auto">
          <a:xfrm>
            <a:off x="900113" y="260350"/>
            <a:ext cx="232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醛酮的命名</a:t>
            </a:r>
            <a:endParaRPr lang="zh-CN" altLang="en-US" sz="2800">
              <a:solidFill>
                <a:srgbClr val="0000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7872" name="Rectangle 3088"/>
          <p:cNvSpPr>
            <a:spLocks noChangeArrowheads="1"/>
          </p:cNvSpPr>
          <p:nvPr/>
        </p:nvSpPr>
        <p:spPr bwMode="auto">
          <a:xfrm>
            <a:off x="914400" y="955675"/>
            <a:ext cx="1574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普通命名法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7873" name="Rectangle 3089"/>
          <p:cNvSpPr>
            <a:spLocks noChangeArrowheads="1"/>
          </p:cNvSpPr>
          <p:nvPr/>
        </p:nvSpPr>
        <p:spPr bwMode="auto">
          <a:xfrm>
            <a:off x="900113" y="1482725"/>
            <a:ext cx="519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>
                <a:solidFill>
                  <a:srgbClr val="FF0066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醛   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αβγδ… </a:t>
            </a:r>
            <a:r>
              <a:rPr lang="zh-CN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标记取代基位置。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7875" name="Rectangle 3091"/>
          <p:cNvSpPr>
            <a:spLocks noChangeArrowheads="1"/>
          </p:cNvSpPr>
          <p:nvPr/>
        </p:nvSpPr>
        <p:spPr bwMode="auto">
          <a:xfrm>
            <a:off x="971550" y="3644900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酮</a:t>
            </a:r>
            <a:endParaRPr lang="zh-CN" altLang="en-US">
              <a:solidFill>
                <a:srgbClr val="FF0066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77878" name="Object 3094"/>
          <p:cNvGraphicFramePr>
            <a:graphicFrameLocks noChangeAspect="1"/>
          </p:cNvGraphicFramePr>
          <p:nvPr/>
        </p:nvGraphicFramePr>
        <p:xfrm>
          <a:off x="1476375" y="4292600"/>
          <a:ext cx="69119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CS ChemDraw Drawing" r:id="rId1" imgW="6540500" imgH="1371600" progId="ChemDraw.Document.6.0">
                  <p:embed/>
                </p:oleObj>
              </mc:Choice>
              <mc:Fallback>
                <p:oleObj name="CS ChemDraw Drawing" r:id="rId1" imgW="6540500" imgH="1371600" progId="ChemDraw.Document.6.0">
                  <p:embed/>
                  <p:pic>
                    <p:nvPicPr>
                      <p:cNvPr id="0" name="Object 30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292600"/>
                        <a:ext cx="69119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79" name="Object 3095"/>
          <p:cNvGraphicFramePr>
            <a:graphicFrameLocks noChangeAspect="1"/>
          </p:cNvGraphicFramePr>
          <p:nvPr/>
        </p:nvGraphicFramePr>
        <p:xfrm>
          <a:off x="1403350" y="2133600"/>
          <a:ext cx="655161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CS ChemDraw Drawing" r:id="rId3" imgW="6324600" imgH="1155700" progId="ChemDraw.Document.6.0">
                  <p:embed/>
                </p:oleObj>
              </mc:Choice>
              <mc:Fallback>
                <p:oleObj name="CS ChemDraw Drawing" r:id="rId3" imgW="6324600" imgH="1155700" progId="ChemDraw.Document.6.0">
                  <p:embed/>
                  <p:pic>
                    <p:nvPicPr>
                      <p:cNvPr id="0" name="Object 3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6551613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050BBA4-81D7-45B5-B23A-61CF2FD417B2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7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7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7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37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71" grpId="0"/>
      <p:bldP spid="377872" grpId="0"/>
      <p:bldP spid="377873" grpId="0"/>
      <p:bldP spid="3778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762000" y="1122363"/>
            <a:ext cx="2743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Phenol   </a:t>
            </a:r>
            <a:r>
              <a:rPr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Arial" panose="020B0604020202020204" pitchFamily="34" charset="0"/>
              </a:rPr>
              <a:t>酚</a:t>
            </a:r>
            <a:endParaRPr lang="zh-CN" altLang="en-U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5638800" y="2413000"/>
            <a:ext cx="1127125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 10</a:t>
            </a:r>
            <a:r>
              <a:rPr lang="en-US" altLang="zh-CN" sz="2000" b="1" baseline="300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14</a:t>
            </a:r>
            <a:endParaRPr lang="en-US" altLang="zh-CN" sz="2000" b="1" baseline="3000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7348" name="Object 3"/>
          <p:cNvGraphicFramePr>
            <a:graphicFrameLocks noChangeAspect="1"/>
          </p:cNvGraphicFramePr>
          <p:nvPr/>
        </p:nvGraphicFramePr>
        <p:xfrm>
          <a:off x="1905000" y="1958975"/>
          <a:ext cx="338613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CS ChemDraw Drawing" r:id="rId1" imgW="1930400" imgH="744855" progId="ChemDraw.Document.6.0">
                  <p:embed/>
                </p:oleObj>
              </mc:Choice>
              <mc:Fallback>
                <p:oleObj name="CS ChemDraw Drawing" r:id="rId1" imgW="1930400" imgH="744855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58975"/>
                        <a:ext cx="3386138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4876800" y="4022725"/>
            <a:ext cx="3505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</a:rPr>
              <a:t>烯醇式含量几乎为</a:t>
            </a:r>
            <a:r>
              <a:rPr lang="en-US" altLang="zh-CN" sz="2000" b="1">
                <a:solidFill>
                  <a:schemeClr val="tx2"/>
                </a:solidFill>
              </a:rPr>
              <a:t>100</a:t>
            </a:r>
            <a:r>
              <a:rPr lang="zh-CN" altLang="en-US" sz="2000" b="1">
                <a:solidFill>
                  <a:schemeClr val="tx2"/>
                </a:solidFill>
              </a:rPr>
              <a:t>％</a:t>
            </a:r>
            <a:endParaRPr lang="zh-CN" altLang="en-US" sz="2000" b="1">
              <a:solidFill>
                <a:schemeClr val="tx2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408044-3786-4981-A788-FEB069C160A5}" type="datetime11">
              <a:rPr lang="zh-CN" altLang="en-US"/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11E87-24BE-4C2F-9327-1883CC7A168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762000" y="985838"/>
            <a:ext cx="3581400" cy="4000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C. </a:t>
            </a:r>
            <a:r>
              <a:rPr lang="zh-CN" altLang="en-US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烯醇的检测</a:t>
            </a:r>
            <a:endParaRPr lang="zh-CN" altLang="en-US" sz="2000" b="1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562600" y="4648200"/>
            <a:ext cx="1981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Purple or blue</a:t>
            </a:r>
            <a:endParaRPr lang="en-US" altLang="zh-CN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600200" y="1905000"/>
          <a:ext cx="35734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CS ChemDraw Drawing" r:id="rId1" imgW="2133600" imgH="2201545" progId="ChemDraw.Document.6.0">
                  <p:embed/>
                </p:oleObj>
              </mc:Choice>
              <mc:Fallback>
                <p:oleObj name="CS ChemDraw Drawing" r:id="rId1" imgW="2133600" imgH="220154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05000"/>
                        <a:ext cx="3573463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2E28EA-17B8-4ADC-944A-AD66A5B62746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20393-B509-4998-B5B4-3980C48F6A49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A3A387-46A4-41AA-8961-5FF223C7BE22}" type="slidenum">
              <a:rPr lang="en-US" altLang="zh-CN"/>
            </a:fld>
            <a:endParaRPr lang="en-US" altLang="zh-CN"/>
          </a:p>
        </p:txBody>
      </p:sp>
      <p:sp>
        <p:nvSpPr>
          <p:cNvPr id="411650" name="Rectangle 2"/>
          <p:cNvSpPr>
            <a:spLocks noChangeArrowheads="1"/>
          </p:cNvSpPr>
          <p:nvPr/>
        </p:nvSpPr>
        <p:spPr bwMode="auto">
          <a:xfrm>
            <a:off x="827088" y="523875"/>
            <a:ext cx="311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的卤代反应</a:t>
            </a:r>
            <a:endParaRPr lang="zh-CN" altLang="en-US" sz="24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1657" name="Rectangle 9"/>
          <p:cNvSpPr>
            <a:spLocks noChangeArrowheads="1"/>
          </p:cNvSpPr>
          <p:nvPr/>
        </p:nvSpPr>
        <p:spPr bwMode="auto">
          <a:xfrm>
            <a:off x="762000" y="1412875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1)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酸催化卤代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一卤代产物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411665" name="Object 17"/>
          <p:cNvGraphicFramePr>
            <a:graphicFrameLocks noChangeAspect="1"/>
          </p:cNvGraphicFramePr>
          <p:nvPr/>
        </p:nvGraphicFramePr>
        <p:xfrm>
          <a:off x="971550" y="2247900"/>
          <a:ext cx="74882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2" name="CS ChemDraw Drawing" r:id="rId1" imgW="7620000" imgH="774700" progId="ChemDraw.Document.6.0">
                  <p:embed/>
                </p:oleObj>
              </mc:Choice>
              <mc:Fallback>
                <p:oleObj name="CS ChemDraw Drawing" r:id="rId1" imgW="7620000" imgH="77470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47900"/>
                        <a:ext cx="748823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F42AA9-4581-44C0-A163-E13B00E90EA9}" type="datetime11">
              <a:rPr lang="zh-CN" altLang="en-US"/>
            </a:fld>
            <a:endParaRPr lang="en-US" altLang="zh-CN"/>
          </a:p>
        </p:txBody>
      </p:sp>
      <p:sp>
        <p:nvSpPr>
          <p:cNvPr id="61449" name="文本框 13"/>
          <p:cNvSpPr txBox="1">
            <a:spLocks noChangeArrowheads="1"/>
          </p:cNvSpPr>
          <p:nvPr/>
        </p:nvSpPr>
        <p:spPr bwMode="auto">
          <a:xfrm>
            <a:off x="233363" y="3489325"/>
            <a:ext cx="4572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  <a:endParaRPr lang="zh-CN" altLang="en-US" sz="2400" b="1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61450" name="文本框 15"/>
          <p:cNvSpPr txBox="1">
            <a:spLocks noChangeArrowheads="1"/>
          </p:cNvSpPr>
          <p:nvPr/>
        </p:nvSpPr>
        <p:spPr bwMode="auto">
          <a:xfrm>
            <a:off x="233363" y="4065588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单卤代：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451" name="文本框 17"/>
          <p:cNvSpPr txBox="1">
            <a:spLocks noChangeArrowheads="1"/>
          </p:cNvSpPr>
          <p:nvPr/>
        </p:nvSpPr>
        <p:spPr bwMode="auto">
          <a:xfrm>
            <a:off x="233363" y="4759643"/>
            <a:ext cx="8750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通常不加酸，或加极少量的酸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因为起始反应产生酸，可起催化作用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自催化反应。</a:t>
            </a:r>
            <a:endParaRPr lang="zh-CN" altLang="en-US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1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0" grpId="0"/>
      <p:bldP spid="4116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095B08-2535-4279-B7F1-3C2239C2AFB1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1A5A-CD67-4649-8440-D3D1F8D25A08}" type="slidenum">
              <a:rPr lang="en-US" altLang="zh-CN" smtClean="0"/>
            </a:fld>
            <a:endParaRPr lang="en-US" altLang="zh-CN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755650" y="193675"/>
            <a:ext cx="3944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2)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碱催化卤代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多卤代产物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611188" y="718503"/>
            <a:ext cx="80645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醛、酮的</a:t>
            </a: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易被卤素取代生成</a:t>
            </a: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卤代醛、酮，特别是在碱溶液中，反应能很顺利的进行。</a:t>
            </a:r>
            <a:endParaRPr lang="zh-CN" altLang="en-US" sz="2400">
              <a:solidFill>
                <a:schemeClr val="tx2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266700" y="3135313"/>
            <a:ext cx="8626475" cy="82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反应难以停留在一卤代阶段，将进一步发生多卤代反应，如果原料是甲基酮，则将发生进一步反应，并断键生成卤仿。</a:t>
            </a:r>
            <a:endParaRPr lang="zh-CN" altLang="en-US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493" name="文本框 4"/>
          <p:cNvSpPr txBox="1">
            <a:spLocks noChangeArrowheads="1"/>
          </p:cNvSpPr>
          <p:nvPr/>
        </p:nvSpPr>
        <p:spPr bwMode="auto">
          <a:xfrm>
            <a:off x="233363" y="2054225"/>
            <a:ext cx="4572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  <a:endParaRPr lang="zh-CN" altLang="en-US" sz="2400" b="1">
              <a:solidFill>
                <a:srgbClr val="006600"/>
              </a:solidFill>
              <a:ea typeface="黑体" panose="02010609060101010101" pitchFamily="49" charset="-122"/>
            </a:endParaRPr>
          </a:p>
        </p:txBody>
      </p:sp>
      <p:sp>
        <p:nvSpPr>
          <p:cNvPr id="63494" name="文本框 5"/>
          <p:cNvSpPr txBox="1">
            <a:spLocks noChangeArrowheads="1"/>
          </p:cNvSpPr>
          <p:nvPr/>
        </p:nvSpPr>
        <p:spPr bwMode="auto">
          <a:xfrm>
            <a:off x="233363" y="2630488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多卤代：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495" name="文本框 6"/>
          <p:cNvSpPr txBox="1">
            <a:spLocks noChangeArrowheads="1"/>
          </p:cNvSpPr>
          <p:nvPr/>
        </p:nvSpPr>
        <p:spPr bwMode="auto">
          <a:xfrm>
            <a:off x="233363" y="4937125"/>
            <a:ext cx="8750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碱用量必须超过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1mol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除了催化作用外，还必须不断中和反应中产生的酸。</a:t>
            </a:r>
            <a:endParaRPr lang="zh-CN" altLang="en-US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1506538" y="3999548"/>
          <a:ext cx="61309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CS ChemDraw Drawing" r:id="rId1" imgW="6400800" imgH="914400" progId="ChemDraw.Document.6.0">
                  <p:embed/>
                </p:oleObj>
              </mc:Choice>
              <mc:Fallback>
                <p:oleObj name="CS ChemDraw Drawing" r:id="rId1" imgW="6400800" imgH="91440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3999548"/>
                        <a:ext cx="613092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C700CA-F299-406F-8BFB-6C688563F189}" type="slidenum">
              <a:rPr lang="en-US" altLang="zh-CN"/>
            </a:fld>
            <a:endParaRPr lang="en-US" altLang="zh-CN"/>
          </a:p>
        </p:txBody>
      </p:sp>
      <p:sp>
        <p:nvSpPr>
          <p:cNvPr id="413698" name="Rectangle 2"/>
          <p:cNvSpPr>
            <a:spLocks noChangeArrowheads="1"/>
          </p:cNvSpPr>
          <p:nvPr/>
        </p:nvSpPr>
        <p:spPr bwMode="auto">
          <a:xfrm>
            <a:off x="228600" y="457200"/>
            <a:ext cx="830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）卤仿反应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061444A-658E-40A5-B7F3-9FD66CDCAD3E}" type="datetime11">
              <a:rPr lang="zh-CN" altLang="en-US"/>
            </a:fld>
            <a:endParaRPr lang="en-US" altLang="zh-CN"/>
          </a:p>
        </p:txBody>
      </p:sp>
      <p:sp>
        <p:nvSpPr>
          <p:cNvPr id="67589" name="文本框 9"/>
          <p:cNvSpPr txBox="1">
            <a:spLocks noChangeArrowheads="1"/>
          </p:cNvSpPr>
          <p:nvPr/>
        </p:nvSpPr>
        <p:spPr bwMode="auto">
          <a:xfrm>
            <a:off x="457200" y="1004888"/>
            <a:ext cx="8147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甲基酮类化合物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或能被次卤酸钠氧化成甲基酮的化合物</a:t>
            </a:r>
            <a:r>
              <a:rPr lang="zh-CN" altLang="en-US" sz="240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，在碱性条件下与氯、溴、碘作用分别生成氯仿、溴仿、碘仿（统称卤仿）的反应称为卤仿反应。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" name="Object 4"/>
          <p:cNvGraphicFramePr>
            <a:graphicFrameLocks noChangeAspect="1"/>
          </p:cNvGraphicFramePr>
          <p:nvPr/>
        </p:nvGraphicFramePr>
        <p:xfrm>
          <a:off x="914400" y="2743200"/>
          <a:ext cx="1447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CS ChemDraw Drawing" r:id="rId1" imgW="1143000" imgH="624840" progId="ChemDraw.Document.4.5">
                  <p:embed/>
                </p:oleObj>
              </mc:Choice>
              <mc:Fallback>
                <p:oleObj name="CS ChemDraw Drawing" r:id="rId1" imgW="1143000" imgH="624840" progId="ChemDraw.Document.4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43200"/>
                        <a:ext cx="1447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2286000" y="3124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4NaOH  +  3X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>
            <a:off x="4724400" y="3352800"/>
            <a:ext cx="83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5486400" y="3124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RCOONa  +  CHX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5943600" y="3505200"/>
            <a:ext cx="0" cy="7620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Line 9"/>
          <p:cNvSpPr>
            <a:spLocks noChangeShapeType="1"/>
          </p:cNvSpPr>
          <p:nvPr/>
        </p:nvSpPr>
        <p:spPr bwMode="auto">
          <a:xfrm>
            <a:off x="5943600" y="4267200"/>
            <a:ext cx="6096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59436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sz="20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11"/>
          <p:cNvSpPr>
            <a:spLocks noChangeArrowheads="1"/>
          </p:cNvSpPr>
          <p:nvPr/>
        </p:nvSpPr>
        <p:spPr bwMode="auto">
          <a:xfrm>
            <a:off x="6553200" y="4038600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RCOOH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2" name="Object 12"/>
          <p:cNvGraphicFramePr>
            <a:graphicFrameLocks noChangeAspect="1"/>
          </p:cNvGraphicFramePr>
          <p:nvPr/>
        </p:nvGraphicFramePr>
        <p:xfrm>
          <a:off x="2133600" y="4724400"/>
          <a:ext cx="12954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6" name="CS ChemDraw Drawing" r:id="rId3" imgW="815340" imgH="612140" progId="ChemDraw.Document.4.5">
                  <p:embed/>
                </p:oleObj>
              </mc:Choice>
              <mc:Fallback>
                <p:oleObj name="CS ChemDraw Drawing" r:id="rId3" imgW="815340" imgH="61214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12954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99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3"/>
          <p:cNvGraphicFramePr>
            <a:graphicFrameLocks noChangeAspect="1"/>
          </p:cNvGraphicFramePr>
          <p:nvPr/>
        </p:nvGraphicFramePr>
        <p:xfrm>
          <a:off x="4114800" y="4724400"/>
          <a:ext cx="22098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7" name="CS ChemDraw Drawing" r:id="rId5" imgW="1419860" imgH="635000" progId="ChemDraw.Document.4.5">
                  <p:embed/>
                </p:oleObj>
              </mc:Choice>
              <mc:Fallback>
                <p:oleObj name="CS ChemDraw Drawing" r:id="rId5" imgW="1419860" imgH="635000" progId="ChemDraw.Document.4.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724400"/>
                        <a:ext cx="22098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99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26"/>
          <p:cNvSpPr txBox="1">
            <a:spLocks noChangeArrowheads="1"/>
          </p:cNvSpPr>
          <p:nvPr/>
        </p:nvSpPr>
        <p:spPr bwMode="auto">
          <a:xfrm rot="5400000">
            <a:off x="1493838" y="3001962"/>
            <a:ext cx="45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  <a:endParaRPr kumimoji="1" lang="en-US" altLang="zh-CN" sz="4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7239000" y="3505200"/>
            <a:ext cx="100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卤仿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29"/>
          <p:cNvSpPr>
            <a:spLocks noChangeArrowheads="1"/>
          </p:cNvSpPr>
          <p:nvPr/>
        </p:nvSpPr>
        <p:spPr bwMode="auto">
          <a:xfrm>
            <a:off x="2133600" y="4648200"/>
            <a:ext cx="9906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Rectangle 30"/>
          <p:cNvSpPr>
            <a:spLocks noChangeArrowheads="1"/>
          </p:cNvSpPr>
          <p:nvPr/>
        </p:nvSpPr>
        <p:spPr bwMode="auto">
          <a:xfrm>
            <a:off x="4114800" y="4648200"/>
            <a:ext cx="15240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8" grpId="0" bldLvl="0" animBg="1"/>
      <p:bldP spid="45" grpId="0" autoUpdateAnimBg="0"/>
      <p:bldP spid="47" grpId="0" autoUpdateAnimBg="0"/>
      <p:bldP spid="50" grpId="0" autoUpdateAnimBg="0"/>
      <p:bldP spid="51" grpId="0" autoUpdateAnimBg="0"/>
      <p:bldP spid="54" grpId="0" autoUpdateAnimBg="0"/>
      <p:bldP spid="55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717A844-5B1B-434C-960E-D8B77543B97F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2C3404-84EF-46CA-89B5-6389342992C8}" type="slidenum">
              <a:rPr lang="en-US" altLang="zh-CN" smtClean="0"/>
            </a:fld>
            <a:endParaRPr lang="en-US" altLang="zh-CN"/>
          </a:p>
        </p:txBody>
      </p:sp>
      <p:sp>
        <p:nvSpPr>
          <p:cNvPr id="22" name="Rectangle 1040"/>
          <p:cNvSpPr>
            <a:spLocks noChangeArrowheads="1"/>
          </p:cNvSpPr>
          <p:nvPr/>
        </p:nvSpPr>
        <p:spPr bwMode="auto">
          <a:xfrm>
            <a:off x="2514600" y="908050"/>
            <a:ext cx="3962400" cy="579438"/>
          </a:xfrm>
          <a:prstGeom prst="rect">
            <a:avLst/>
          </a:prstGeom>
          <a:solidFill>
            <a:srgbClr val="A50021"/>
          </a:solidFill>
          <a:ln>
            <a:noFill/>
          </a:ln>
          <a:effectLst>
            <a:prstShdw prst="shdw17" dist="17961" dir="2700000">
              <a:srgbClr val="630014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卤仿反应的应用</a:t>
            </a:r>
            <a:endParaRPr kumimoji="1" lang="zh-CN" altLang="en-US" sz="3200" b="1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Text Box 1041"/>
          <p:cNvSpPr txBox="1">
            <a:spLocks noChangeArrowheads="1"/>
          </p:cNvSpPr>
          <p:nvPr/>
        </p:nvSpPr>
        <p:spPr bwMode="auto">
          <a:xfrm>
            <a:off x="533400" y="1746250"/>
            <a:ext cx="3581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鉴别：碘仿是黄色固体。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制备羧酸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4" name="Object 1043"/>
          <p:cNvGraphicFramePr>
            <a:graphicFrameLocks noChangeAspect="1"/>
          </p:cNvGraphicFramePr>
          <p:nvPr/>
        </p:nvGraphicFramePr>
        <p:xfrm>
          <a:off x="609600" y="3270250"/>
          <a:ext cx="11430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2" name="CS ChemDraw Drawing" r:id="rId1" imgW="1214120" imgH="736600" progId="ChemDraw.Document.4.5">
                  <p:embed/>
                </p:oleObj>
              </mc:Choice>
              <mc:Fallback>
                <p:oleObj name="CS ChemDraw Drawing" r:id="rId1" imgW="1214120" imgH="736600" progId="ChemDraw.Document.4.5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0250"/>
                        <a:ext cx="114300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44"/>
          <p:cNvGraphicFramePr>
            <a:graphicFrameLocks noChangeAspect="1"/>
          </p:cNvGraphicFramePr>
          <p:nvPr/>
        </p:nvGraphicFramePr>
        <p:xfrm>
          <a:off x="6781800" y="3270250"/>
          <a:ext cx="1981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CS ChemDraw Drawing" r:id="rId3" imgW="2098040" imgH="749300" progId="ChemDraw.Document.4.5">
                  <p:embed/>
                </p:oleObj>
              </mc:Choice>
              <mc:Fallback>
                <p:oleObj name="CS ChemDraw Drawing" r:id="rId3" imgW="2098040" imgH="749300" progId="ChemDraw.Document.4.5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270250"/>
                        <a:ext cx="19812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1046"/>
          <p:cNvSpPr>
            <a:spLocks noChangeShapeType="1"/>
          </p:cNvSpPr>
          <p:nvPr/>
        </p:nvSpPr>
        <p:spPr bwMode="auto">
          <a:xfrm>
            <a:off x="1905000" y="3651250"/>
            <a:ext cx="1600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Line 1048"/>
          <p:cNvSpPr>
            <a:spLocks noChangeShapeType="1"/>
          </p:cNvSpPr>
          <p:nvPr/>
        </p:nvSpPr>
        <p:spPr bwMode="auto">
          <a:xfrm>
            <a:off x="5410200" y="3651250"/>
            <a:ext cx="1371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" name="Object 1049"/>
          <p:cNvGraphicFramePr>
            <a:graphicFrameLocks noChangeAspect="1"/>
          </p:cNvGraphicFramePr>
          <p:nvPr/>
        </p:nvGraphicFramePr>
        <p:xfrm>
          <a:off x="3581400" y="2965450"/>
          <a:ext cx="18288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name="CS ChemDraw Drawing" r:id="rId5" imgW="2009140" imgH="1183640" progId="ChemDraw.Document.4.5">
                  <p:embed/>
                </p:oleObj>
              </mc:Choice>
              <mc:Fallback>
                <p:oleObj name="CS ChemDraw Drawing" r:id="rId5" imgW="2009140" imgH="1183640" progId="ChemDraw.Document.4.5">
                  <p:embed/>
                  <p:pic>
                    <p:nvPicPr>
                      <p:cNvPr id="0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65450"/>
                        <a:ext cx="18288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050"/>
          <p:cNvSpPr>
            <a:spLocks noChangeArrowheads="1"/>
          </p:cNvSpPr>
          <p:nvPr/>
        </p:nvSpPr>
        <p:spPr bwMode="auto">
          <a:xfrm>
            <a:off x="5486400" y="3194050"/>
            <a:ext cx="111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X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endParaRPr kumimoji="1" lang="en-US" altLang="zh-CN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1051"/>
          <p:cNvSpPr>
            <a:spLocks noChangeArrowheads="1"/>
          </p:cNvSpPr>
          <p:nvPr/>
        </p:nvSpPr>
        <p:spPr bwMode="auto">
          <a:xfrm>
            <a:off x="5791200" y="3651250"/>
            <a:ext cx="620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H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Text Box 1058"/>
          <p:cNvSpPr txBox="1">
            <a:spLocks noChangeArrowheads="1"/>
          </p:cNvSpPr>
          <p:nvPr/>
        </p:nvSpPr>
        <p:spPr bwMode="auto">
          <a:xfrm>
            <a:off x="1981200" y="32702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COCl</a:t>
            </a:r>
            <a:endParaRPr kumimoji="1" lang="en-US" altLang="zh-CN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Text Box 1059"/>
          <p:cNvSpPr txBox="1">
            <a:spLocks noChangeArrowheads="1"/>
          </p:cNvSpPr>
          <p:nvPr/>
        </p:nvSpPr>
        <p:spPr bwMode="auto">
          <a:xfrm>
            <a:off x="1905000" y="365125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AlCl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200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Object 14"/>
          <p:cNvGraphicFramePr>
            <a:graphicFrameLocks noChangeAspect="1"/>
          </p:cNvGraphicFramePr>
          <p:nvPr/>
        </p:nvGraphicFramePr>
        <p:xfrm>
          <a:off x="684213" y="4577398"/>
          <a:ext cx="75596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CS ChemDraw Drawing" r:id="rId7" imgW="7150100" imgH="1104900" progId="ChemDraw.Document.6.0">
                  <p:embed/>
                </p:oleObj>
              </mc:Choice>
              <mc:Fallback>
                <p:oleObj name="CS ChemDraw Drawing" r:id="rId7" imgW="7150100" imgH="110490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77398"/>
                        <a:ext cx="755967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autoUpdateAnimBg="0"/>
      <p:bldP spid="30" grpId="0" autoUpdateAnimBg="0"/>
      <p:bldP spid="31" grpId="0" autoUpdateAnimBg="0"/>
      <p:bldP spid="38" grpId="0" autoUpdateAnimBg="0"/>
      <p:bldP spid="39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66D4E-B289-4635-AF2B-F245A036C038}" type="slidenum">
              <a:rPr lang="en-US" altLang="zh-CN"/>
            </a:fld>
            <a:endParaRPr lang="en-US" altLang="zh-CN"/>
          </a:p>
        </p:txBody>
      </p:sp>
      <p:sp>
        <p:nvSpPr>
          <p:cNvPr id="414726" name="Rectangle 6"/>
          <p:cNvSpPr>
            <a:spLocks noChangeArrowheads="1"/>
          </p:cNvSpPr>
          <p:nvPr/>
        </p:nvSpPr>
        <p:spPr bwMode="auto">
          <a:xfrm>
            <a:off x="468313" y="3379788"/>
            <a:ext cx="83058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008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碘仿为黄色晶体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，现象明显，故常用来鉴定下列反应范围的化合物。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4728" name="Object 8"/>
          <p:cNvGraphicFramePr>
            <a:graphicFrameLocks noChangeAspect="1"/>
          </p:cNvGraphicFramePr>
          <p:nvPr/>
        </p:nvGraphicFramePr>
        <p:xfrm>
          <a:off x="2484438" y="4603750"/>
          <a:ext cx="39624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Document" r:id="rId1" imgW="2000250" imgH="533400" progId="ChemWindow.Document">
                  <p:embed/>
                </p:oleObj>
              </mc:Choice>
              <mc:Fallback>
                <p:oleObj name="Document" r:id="rId1" imgW="2000250" imgH="533400" progId="ChemWindow.Documen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603750"/>
                        <a:ext cx="3962400" cy="1057275"/>
                      </a:xfrm>
                      <a:prstGeom prst="rect">
                        <a:avLst/>
                      </a:prstGeom>
                      <a:solidFill>
                        <a:srgbClr val="99663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29" name="Rectangle 9"/>
          <p:cNvSpPr>
            <a:spLocks noChangeArrowheads="1"/>
          </p:cNvSpPr>
          <p:nvPr/>
        </p:nvSpPr>
        <p:spPr bwMode="auto">
          <a:xfrm>
            <a:off x="468313" y="57150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碘仿反应</a:t>
            </a:r>
            <a:endParaRPr lang="zh-CN" altLang="en-US" sz="2400">
              <a:solidFill>
                <a:srgbClr val="FF33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4732" name="Rectangle 12"/>
          <p:cNvSpPr>
            <a:spLocks noChangeArrowheads="1"/>
          </p:cNvSpPr>
          <p:nvPr/>
        </p:nvSpPr>
        <p:spPr bwMode="auto">
          <a:xfrm>
            <a:off x="250825" y="1290638"/>
            <a:ext cx="82296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l-GR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如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果</a:t>
            </a:r>
            <a:r>
              <a:rPr lang="zh-CN" altLang="el-GR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反应使用</a:t>
            </a:r>
            <a:r>
              <a:rPr lang="el-GR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l-GR" altLang="zh-CN" sz="24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-NaOH(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碘仿试剂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，反应得到黄色的碘仿沉淀。可用于甲基酮类的鉴别。由于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具有氧化性，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能将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甲基醇氧化为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甲基酮。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因此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甲基的醇也可发生碘仿反应。</a:t>
            </a:r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66258-0E02-4FA4-804E-2E7F2CCC9BFA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1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14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6" grpId="0"/>
      <p:bldP spid="414729" grpId="0"/>
      <p:bldP spid="4147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840" name="Object 16"/>
          <p:cNvGraphicFramePr>
            <a:graphicFrameLocks noGrp="1" noChangeAspect="1"/>
          </p:cNvGraphicFramePr>
          <p:nvPr>
            <p:ph sz="half" idx="1"/>
          </p:nvPr>
        </p:nvGraphicFramePr>
        <p:xfrm>
          <a:off x="369888" y="5445125"/>
          <a:ext cx="84042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CS ChemDraw Drawing" r:id="rId1" imgW="8610600" imgH="939800" progId="ChemDraw.Document.6.0">
                  <p:embed/>
                </p:oleObj>
              </mc:Choice>
              <mc:Fallback>
                <p:oleObj name="CS ChemDraw Drawing" r:id="rId1" imgW="8610600" imgH="939800" progId="ChemDraw.Document.6.0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445125"/>
                        <a:ext cx="84042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07FDF-36EB-49B2-A6C2-E0D66AC27442}" type="slidenum">
              <a:rPr lang="en-US" altLang="zh-CN"/>
            </a:fld>
            <a:endParaRPr lang="en-US" altLang="zh-CN"/>
          </a:p>
        </p:txBody>
      </p:sp>
      <p:sp>
        <p:nvSpPr>
          <p:cNvPr id="461828" name="Text Box 4"/>
          <p:cNvSpPr txBox="1">
            <a:spLocks noChangeArrowheads="1"/>
          </p:cNvSpPr>
          <p:nvPr/>
        </p:nvSpPr>
        <p:spPr bwMode="auto">
          <a:xfrm>
            <a:off x="468313" y="1228725"/>
            <a:ext cx="65516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有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的醛或酮在酸或碱的作用下，缩合生</a:t>
            </a:r>
            <a:endParaRPr kumimoji="1"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成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羟基醛或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羟基酮的反应称为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羟醛缩合。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61831" name="Rectangle 7"/>
          <p:cNvSpPr>
            <a:spLocks noChangeArrowheads="1"/>
          </p:cNvSpPr>
          <p:nvPr/>
        </p:nvSpPr>
        <p:spPr bwMode="auto">
          <a:xfrm>
            <a:off x="611188" y="549275"/>
            <a:ext cx="2297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）羟醛缩合</a:t>
            </a:r>
            <a:endParaRPr lang="zh-CN" altLang="en-US" sz="2400" b="1">
              <a:solidFill>
                <a:schemeClr val="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427F4D7-0D30-412C-8087-B5FE93660BE2}" type="datetime11">
              <a:rPr lang="zh-CN" altLang="en-US"/>
            </a:fld>
            <a:endParaRPr lang="en-US" altLang="zh-CN"/>
          </a:p>
        </p:txBody>
      </p:sp>
      <p:graphicFrame>
        <p:nvGraphicFramePr>
          <p:cNvPr id="72711" name="Object 2"/>
          <p:cNvGraphicFramePr>
            <a:graphicFrameLocks noChangeAspect="1"/>
          </p:cNvGraphicFramePr>
          <p:nvPr/>
        </p:nvGraphicFramePr>
        <p:xfrm>
          <a:off x="2519363" y="2225675"/>
          <a:ext cx="41052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name="Image" r:id="rId3" imgW="5041900" imgH="2540000" progId="Photoshop.Image.7">
                  <p:embed/>
                </p:oleObj>
              </mc:Choice>
              <mc:Fallback>
                <p:oleObj name="Image" r:id="rId3" imgW="5041900" imgH="25400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2225675"/>
                        <a:ext cx="4105275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文本框 12"/>
          <p:cNvSpPr txBox="1">
            <a:spLocks noChangeArrowheads="1"/>
          </p:cNvSpPr>
          <p:nvPr/>
        </p:nvSpPr>
        <p:spPr bwMode="auto">
          <a:xfrm>
            <a:off x="1074738" y="4652963"/>
            <a:ext cx="6234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羟基醛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酮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易脱水形成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 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不饱和醛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酮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1" lang="zh-CN" altLang="en-US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6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8" grpId="0"/>
      <p:bldP spid="4618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F0244C-405F-4BCA-AB4A-B590B519F560}" type="datetime11">
              <a:rPr lang="zh-CN" altLang="en-US" smtClean="0"/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3ABB9-5F37-45CB-BB85-E31E967AEAA0}" type="slidenum">
              <a:rPr lang="en-US" altLang="zh-CN" smtClean="0"/>
            </a:fld>
            <a:endParaRPr lang="en-US" altLang="zh-CN"/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755650" y="1196975"/>
          <a:ext cx="70580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6" name="CS ChemDraw Drawing" r:id="rId1" imgW="6375400" imgH="558800" progId="ChemDraw.Document.6.0">
                  <p:embed/>
                </p:oleObj>
              </mc:Choice>
              <mc:Fallback>
                <p:oleObj name="CS ChemDraw Drawing" r:id="rId1" imgW="6375400" imgH="5588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96975"/>
                        <a:ext cx="70580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28675" y="2136775"/>
            <a:ext cx="7272338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该反应属于增长碳链反应，在有机合成中极为重要。</a:t>
            </a:r>
            <a:endParaRPr lang="zh-CN" altLang="en-US" sz="240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30000"/>
              </a:spcBef>
            </a:pPr>
            <a:r>
              <a:rPr lang="zh-CN" altLang="en-US" sz="24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反应活性： 醛大于酮。</a:t>
            </a:r>
            <a:endParaRPr lang="zh-CN" altLang="en-US" sz="2400">
              <a:solidFill>
                <a:srgbClr val="0000FF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68313" y="549275"/>
            <a:ext cx="3125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醛的羟醛缩合反应</a:t>
            </a:r>
            <a:endParaRPr lang="zh-CN" altLang="en-US" sz="24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0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1895475" y="3771900"/>
          <a:ext cx="535305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7" name="CS ChemDraw Drawing" r:id="rId3" imgW="5257800" imgH="1841500" progId="ChemDraw.Document.6.0">
                  <p:embed/>
                </p:oleObj>
              </mc:Choice>
              <mc:Fallback>
                <p:oleObj name="CS ChemDraw Drawing" r:id="rId3" imgW="5257800" imgH="1841500" progId="ChemDraw.Document.6.0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771900"/>
                        <a:ext cx="535305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08038" y="3284538"/>
            <a:ext cx="304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碱催化下的反应机理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7FEB9-6347-4847-9AF0-D0F12472A6C3}" type="slidenum">
              <a:rPr lang="en-US" altLang="zh-CN"/>
            </a:fld>
            <a:endParaRPr lang="en-US" altLang="zh-CN"/>
          </a:p>
        </p:txBody>
      </p:sp>
      <p:graphicFrame>
        <p:nvGraphicFramePr>
          <p:cNvPr id="477188" name="Object 4"/>
          <p:cNvGraphicFramePr>
            <a:graphicFrameLocks noChangeAspect="1"/>
          </p:cNvGraphicFramePr>
          <p:nvPr/>
        </p:nvGraphicFramePr>
        <p:xfrm>
          <a:off x="827088" y="981075"/>
          <a:ext cx="76327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8" name="CS ChemDraw Drawing" r:id="rId1" imgW="6527800" imgH="876300" progId="ChemDraw.Document.6.0">
                  <p:embed/>
                </p:oleObj>
              </mc:Choice>
              <mc:Fallback>
                <p:oleObj name="CS ChemDraw Drawing" r:id="rId1" imgW="6527800" imgH="87630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763270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89" name="Object 5"/>
          <p:cNvGraphicFramePr>
            <a:graphicFrameLocks noChangeAspect="1"/>
          </p:cNvGraphicFramePr>
          <p:nvPr/>
        </p:nvGraphicFramePr>
        <p:xfrm>
          <a:off x="971550" y="2924175"/>
          <a:ext cx="72009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CS ChemDraw Drawing" r:id="rId3" imgW="6565900" imgH="1905000" progId="ChemDraw.Document.6.0">
                  <p:embed/>
                </p:oleObj>
              </mc:Choice>
              <mc:Fallback>
                <p:oleObj name="CS ChemDraw Drawing" r:id="rId3" imgW="6565900" imgH="19050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24175"/>
                        <a:ext cx="72009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966508-D6EE-4AC0-A3D7-0D36F346A7DE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ED381B-197F-4DD6-8775-F4CAF840798F}" type="slidenum">
              <a:rPr lang="en-US" altLang="zh-CN"/>
            </a:fld>
            <a:endParaRPr lang="en-US" altLang="zh-CN"/>
          </a:p>
        </p:txBody>
      </p:sp>
      <p:sp>
        <p:nvSpPr>
          <p:cNvPr id="370692" name="Rectangle 4"/>
          <p:cNvSpPr>
            <a:spLocks noChangeArrowheads="1"/>
          </p:cNvSpPr>
          <p:nvPr/>
        </p:nvSpPr>
        <p:spPr bwMode="auto">
          <a:xfrm>
            <a:off x="608013" y="1031875"/>
            <a:ext cx="8302625" cy="2273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命名原则如下：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选择含有羰基的最长的碳链做主链；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编号从离羰基近处开始；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合并相同取代基名称，标明位置写在 醛酮母体名称前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en-US" altLang="zh-CN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d.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醛基作取代基时，用词头“甲酰基”。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0705" name="Rectangle 17"/>
          <p:cNvSpPr>
            <a:spLocks noChangeArrowheads="1"/>
          </p:cNvSpPr>
          <p:nvPr/>
        </p:nvSpPr>
        <p:spPr bwMode="auto">
          <a:xfrm>
            <a:off x="685800" y="457200"/>
            <a:ext cx="1574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系统命名法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70708" name="Object 20"/>
          <p:cNvGraphicFramePr>
            <a:graphicFrameLocks noChangeAspect="1"/>
          </p:cNvGraphicFramePr>
          <p:nvPr/>
        </p:nvGraphicFramePr>
        <p:xfrm>
          <a:off x="1908175" y="3789363"/>
          <a:ext cx="5327650" cy="259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CS ChemDraw Drawing" r:id="rId1" imgW="5168900" imgH="2527300" progId="ChemDraw.Document.6.0">
                  <p:embed/>
                </p:oleObj>
              </mc:Choice>
              <mc:Fallback>
                <p:oleObj name="CS ChemDraw Drawing" r:id="rId1" imgW="5168900" imgH="252730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89363"/>
                        <a:ext cx="5327650" cy="259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5AB7E6-8A0D-4713-A7C0-6A85EA28B940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/>
      <p:bldP spid="37070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F2C30-513C-4B4C-AD3A-84F6E53B1FC6}" type="slidenum">
              <a:rPr lang="en-US" altLang="zh-CN"/>
            </a:fld>
            <a:endParaRPr lang="en-US" altLang="zh-CN"/>
          </a:p>
        </p:txBody>
      </p:sp>
      <p:sp>
        <p:nvSpPr>
          <p:cNvPr id="479234" name="Text Box 2"/>
          <p:cNvSpPr txBox="1">
            <a:spLocks noChangeArrowheads="1"/>
          </p:cNvSpPr>
          <p:nvPr/>
        </p:nvSpPr>
        <p:spPr bwMode="auto">
          <a:xfrm>
            <a:off x="611188" y="549275"/>
            <a:ext cx="6769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 sz="240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酮的羟醛缩合反应</a:t>
            </a: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9235" name="Text Box 3"/>
          <p:cNvSpPr txBox="1">
            <a:spLocks noChangeArrowheads="1"/>
          </p:cNvSpPr>
          <p:nvPr/>
        </p:nvSpPr>
        <p:spPr bwMode="auto">
          <a:xfrm>
            <a:off x="582613" y="3840163"/>
            <a:ext cx="597535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提高产率方法：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改变反应装置，用索式提取器，移去产物。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479237" name="Object 5"/>
          <p:cNvGraphicFramePr>
            <a:graphicFrameLocks noChangeAspect="1"/>
          </p:cNvGraphicFramePr>
          <p:nvPr/>
        </p:nvGraphicFramePr>
        <p:xfrm>
          <a:off x="6567488" y="2133600"/>
          <a:ext cx="2108200" cy="465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4" name="CS ChemDraw Drawing" r:id="rId1" imgW="2583180" imgH="5704205" progId="ChemDraw.Document.6.0">
                  <p:embed/>
                </p:oleObj>
              </mc:Choice>
              <mc:Fallback>
                <p:oleObj name="CS ChemDraw Drawing" r:id="rId1" imgW="2583180" imgH="570420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2133600"/>
                        <a:ext cx="2108200" cy="465296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0" name="Object 8"/>
          <p:cNvGraphicFramePr>
            <a:graphicFrameLocks noChangeAspect="1"/>
          </p:cNvGraphicFramePr>
          <p:nvPr/>
        </p:nvGraphicFramePr>
        <p:xfrm>
          <a:off x="611188" y="1268413"/>
          <a:ext cx="77771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5" name="CS ChemDraw Drawing" r:id="rId3" imgW="8902700" imgH="1333500" progId="ChemDraw.Document.6.0">
                  <p:embed/>
                </p:oleObj>
              </mc:Choice>
              <mc:Fallback>
                <p:oleObj name="CS ChemDraw Drawing" r:id="rId3" imgW="8902700" imgH="13335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268413"/>
                        <a:ext cx="77771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435E12-4431-4EBF-997E-6A60C876D9E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7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/>
      <p:bldP spid="4792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47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692275" y="1125538"/>
          <a:ext cx="554355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0" name="CS ChemDraw Drawing" r:id="rId1" imgW="5803900" imgH="1676400" progId="ChemDraw.Document.6.0">
                  <p:embed/>
                </p:oleObj>
              </mc:Choice>
              <mc:Fallback>
                <p:oleObj name="CS ChemDraw Drawing" r:id="rId1" imgW="5803900" imgH="1676400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125538"/>
                        <a:ext cx="554355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52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1692275" y="5013325"/>
          <a:ext cx="62642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1" name="CS ChemDraw Drawing" r:id="rId3" imgW="5473700" imgH="927100" progId="ChemDraw.Document.6.0">
                  <p:embed/>
                </p:oleObj>
              </mc:Choice>
              <mc:Fallback>
                <p:oleObj name="CS ChemDraw Drawing" r:id="rId3" imgW="5473700" imgH="927100" progId="ChemDraw.Document.6.0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013325"/>
                        <a:ext cx="62642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AE190A-FDE0-478B-B2B7-B987D05F06EF}" type="slidenum">
              <a:rPr lang="en-US" altLang="zh-CN"/>
            </a:fld>
            <a:endParaRPr lang="en-US" altLang="zh-CN"/>
          </a:p>
        </p:txBody>
      </p:sp>
      <p:sp>
        <p:nvSpPr>
          <p:cNvPr id="471044" name="Rectangle 4"/>
          <p:cNvSpPr>
            <a:spLocks noChangeArrowheads="1"/>
          </p:cNvSpPr>
          <p:nvPr/>
        </p:nvSpPr>
        <p:spPr bwMode="auto">
          <a:xfrm>
            <a:off x="468313" y="260350"/>
            <a:ext cx="3144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羟醛缩合反应的类型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400">
              <a:solidFill>
                <a:schemeClr val="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1045" name="Rectangle 5"/>
          <p:cNvSpPr>
            <a:spLocks noChangeArrowheads="1"/>
          </p:cNvSpPr>
          <p:nvPr/>
        </p:nvSpPr>
        <p:spPr bwMode="auto">
          <a:xfrm>
            <a:off x="611188" y="765175"/>
            <a:ext cx="2665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自身缩合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1049" name="Text Box 9"/>
          <p:cNvSpPr txBox="1">
            <a:spLocks noChangeArrowheads="1"/>
          </p:cNvSpPr>
          <p:nvPr/>
        </p:nvSpPr>
        <p:spPr bwMode="auto">
          <a:xfrm>
            <a:off x="749300" y="2781300"/>
            <a:ext cx="7710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87955" indent="-2687955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交叉缩合</a:t>
            </a: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</a:t>
            </a:r>
            <a:r>
              <a:rPr kumimoji="1" lang="en-US" altLang="zh-CN" sz="2400">
                <a:solidFill>
                  <a:srgbClr val="CC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个不同的醛酮之间发生的羟醛缩合</a:t>
            </a:r>
            <a:endParaRPr kumimoji="1" lang="zh-CN" altLang="en-US" sz="2400">
              <a:solidFill>
                <a:schemeClr val="hlink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71051" name="Rectangle 11"/>
          <p:cNvSpPr>
            <a:spLocks noChangeArrowheads="1"/>
          </p:cNvSpPr>
          <p:nvPr/>
        </p:nvSpPr>
        <p:spPr bwMode="auto">
          <a:xfrm>
            <a:off x="684213" y="3357563"/>
            <a:ext cx="8135937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一个醛酮含有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-H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，另一个没有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Claisen-Schmidt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克莱森－斯密特反应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：不含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-H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的反应物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芳香醛、甲醛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与碱混合，将含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-H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的醛、酮慢慢滴加至混合物。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2103C6-B8A2-45EB-8B3B-7F9C2C1C58DA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7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7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7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4" grpId="0"/>
      <p:bldP spid="471045" grpId="0"/>
      <p:bldP spid="471049" grpId="0"/>
      <p:bldP spid="47105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/>
          <p:cNvSpPr>
            <a:spLocks noChangeShapeType="1"/>
          </p:cNvSpPr>
          <p:nvPr/>
        </p:nvSpPr>
        <p:spPr bwMode="auto">
          <a:xfrm>
            <a:off x="4419600" y="4479925"/>
            <a:ext cx="1600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457200"/>
            <a:ext cx="37338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tx1"/>
                </a:solidFill>
              </a:rPr>
              <a:t>克莱森</a:t>
            </a:r>
            <a:r>
              <a:rPr lang="en-US" altLang="zh-CN" sz="2800" b="1">
                <a:solidFill>
                  <a:schemeClr val="tx1"/>
                </a:solidFill>
              </a:rPr>
              <a:t>-</a:t>
            </a:r>
            <a:r>
              <a:rPr lang="zh-CN" altLang="en-US" sz="2800" b="1">
                <a:solidFill>
                  <a:schemeClr val="tx1"/>
                </a:solidFill>
              </a:rPr>
              <a:t>斯密特反应</a:t>
            </a:r>
            <a:endParaRPr lang="zh-CN" altLang="en-US" sz="2800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04800" y="1143000"/>
            <a:ext cx="8610600" cy="204152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一种无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的芳香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醛和一种有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的脂肪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醛或酮 ，在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NaOH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和乙醇的混合体系内，进行混合的缩合反应，得到产率很高的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、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不饱和醛酮，这一反应称为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克莱森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斯密特反应。</a:t>
            </a:r>
            <a:endParaRPr kumimoji="1"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533400" y="3870325"/>
          <a:ext cx="38100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name="CS ChemDraw Drawing" r:id="rId1" imgW="3162300" imgH="741680" progId="ChemDraw.Document.4.5">
                  <p:embed/>
                </p:oleObj>
              </mc:Choice>
              <mc:Fallback>
                <p:oleObj name="CS ChemDraw Drawing" r:id="rId1" imgW="3162300" imgH="741680" progId="ChemDraw.Document.4.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70325"/>
                        <a:ext cx="381000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495800" y="4556125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O-C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endParaRPr kumimoji="1" lang="en-US" altLang="zh-CN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4724400" y="4022725"/>
            <a:ext cx="88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NaOH</a:t>
            </a:r>
            <a:endParaRPr kumimoji="1"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7010400" y="5851525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88 % -93%</a:t>
            </a:r>
            <a:endParaRPr kumimoji="1" lang="en-US" altLang="zh-CN" sz="2400" b="1">
              <a:solidFill>
                <a:srgbClr val="0099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4523" name="Object 11"/>
          <p:cNvGraphicFramePr>
            <a:graphicFrameLocks noChangeAspect="1"/>
          </p:cNvGraphicFramePr>
          <p:nvPr/>
        </p:nvGraphicFramePr>
        <p:xfrm>
          <a:off x="6172200" y="3717925"/>
          <a:ext cx="251460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0" name="CS ChemDraw Drawing" r:id="rId3" imgW="2184400" imgH="1285240" progId="ChemDraw.Document.4.5">
                  <p:embed/>
                </p:oleObj>
              </mc:Choice>
              <mc:Fallback>
                <p:oleObj name="CS ChemDraw Drawing" r:id="rId3" imgW="2184400" imgH="1285240" progId="ChemDraw.Document.4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17925"/>
                        <a:ext cx="2514600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Text Box 12"/>
          <p:cNvSpPr txBox="1">
            <a:spLocks noChangeArrowheads="1"/>
          </p:cNvSpPr>
          <p:nvPr/>
        </p:nvSpPr>
        <p:spPr bwMode="auto">
          <a:xfrm>
            <a:off x="6705600" y="5318125"/>
            <a:ext cx="1981200" cy="457200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构型为主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  <p:bldP spid="64517" grpId="0" animBg="1" autoUpdateAnimBg="0"/>
      <p:bldP spid="64520" grpId="0" autoUpdateAnimBg="0"/>
      <p:bldP spid="64521" grpId="0" autoUpdateAnimBg="0"/>
      <p:bldP spid="64522" grpId="0" autoUpdateAnimBg="0"/>
      <p:bldP spid="64524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119" name="Object 7"/>
          <p:cNvGraphicFramePr>
            <a:graphicFrameLocks noGrp="1" noChangeAspect="1"/>
          </p:cNvGraphicFramePr>
          <p:nvPr>
            <p:ph/>
          </p:nvPr>
        </p:nvGraphicFramePr>
        <p:xfrm>
          <a:off x="1547813" y="2492375"/>
          <a:ext cx="5616575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CS ChemDraw Drawing" r:id="rId1" imgW="6108700" imgH="3733800" progId="ChemDraw.Document.6.0">
                  <p:embed/>
                </p:oleObj>
              </mc:Choice>
              <mc:Fallback>
                <p:oleObj name="CS ChemDraw Drawing" r:id="rId1" imgW="6108700" imgH="3733800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92375"/>
                        <a:ext cx="5616575" cy="342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FFCC2E-B5D5-4E1E-B4BE-565AB257A1CC}" type="slidenum">
              <a:rPr lang="en-US" altLang="zh-CN"/>
            </a:fld>
            <a:endParaRPr lang="en-US" altLang="zh-CN"/>
          </a:p>
        </p:txBody>
      </p:sp>
      <p:sp>
        <p:nvSpPr>
          <p:cNvPr id="474118" name="Rectangle 6"/>
          <p:cNvSpPr>
            <a:spLocks noChangeArrowheads="1"/>
          </p:cNvSpPr>
          <p:nvPr/>
        </p:nvSpPr>
        <p:spPr bwMode="auto">
          <a:xfrm>
            <a:off x="1042988" y="758825"/>
            <a:ext cx="6985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两个醛酮都含有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-H</a:t>
            </a:r>
            <a:endParaRPr kumimoji="1" lang="en-US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042988" y="1484313"/>
            <a:ext cx="7485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一般得到的产物是混合物，不易分离，无制备意义。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DEB84C-51C0-4850-8722-D740E765935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7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8" grpId="0" bldLvl="0" animBg="1"/>
      <p:bldP spid="4741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F9F449-1F0A-438D-B527-18EAC7D03CD6}" type="slidenum">
              <a:rPr lang="en-US" altLang="zh-CN"/>
            </a:fld>
            <a:endParaRPr lang="en-US" altLang="zh-CN"/>
          </a:p>
        </p:txBody>
      </p:sp>
      <p:sp>
        <p:nvSpPr>
          <p:cNvPr id="86019" name="Text Box 2"/>
          <p:cNvSpPr txBox="1">
            <a:spLocks noChangeArrowheads="1"/>
          </p:cNvSpPr>
          <p:nvPr/>
        </p:nvSpPr>
        <p:spPr bwMode="auto">
          <a:xfrm>
            <a:off x="0" y="228600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        </a:t>
            </a:r>
            <a:endParaRPr lang="en-US" altLang="zh-CN" sz="2800"/>
          </a:p>
        </p:txBody>
      </p:sp>
      <p:sp>
        <p:nvSpPr>
          <p:cNvPr id="424963" name="Text Box 3"/>
          <p:cNvSpPr txBox="1">
            <a:spLocks noChangeArrowheads="1"/>
          </p:cNvSpPr>
          <p:nvPr/>
        </p:nvSpPr>
        <p:spPr bwMode="auto">
          <a:xfrm>
            <a:off x="250825" y="549275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</a:rPr>
              <a:t>    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分子内缩合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24964" name="Text Box 4"/>
          <p:cNvSpPr txBox="1">
            <a:spLocks noChangeArrowheads="1"/>
          </p:cNvSpPr>
          <p:nvPr/>
        </p:nvSpPr>
        <p:spPr bwMode="auto">
          <a:xfrm>
            <a:off x="755650" y="981075"/>
            <a:ext cx="7848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宋体" panose="02010600030101010101" pitchFamily="2" charset="-122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结构适当的二羰基化合物在碱性条件下可发生分子内缩合，生成环状的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α,β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不饱和醛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酮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是目前合成环状化合物的一种方法。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24968" name="Object 8"/>
          <p:cNvGraphicFramePr>
            <a:graphicFrameLocks noChangeAspect="1"/>
          </p:cNvGraphicFramePr>
          <p:nvPr/>
        </p:nvGraphicFramePr>
        <p:xfrm>
          <a:off x="2124075" y="1844675"/>
          <a:ext cx="51847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0" name="CS ChemDraw Drawing" r:id="rId1" imgW="6108700" imgH="3162300" progId="ChemDraw.Document.6.0">
                  <p:embed/>
                </p:oleObj>
              </mc:Choice>
              <mc:Fallback>
                <p:oleObj name="CS ChemDraw Drawing" r:id="rId1" imgW="6108700" imgH="31623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844675"/>
                        <a:ext cx="51847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9" name="Text Box 9"/>
          <p:cNvSpPr txBox="1">
            <a:spLocks noChangeArrowheads="1"/>
          </p:cNvSpPr>
          <p:nvPr/>
        </p:nvSpPr>
        <p:spPr bwMode="auto">
          <a:xfrm>
            <a:off x="323850" y="5084763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例：合成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424970" name="Object 10"/>
          <p:cNvGraphicFramePr>
            <a:graphicFrameLocks noChangeAspect="1"/>
          </p:cNvGraphicFramePr>
          <p:nvPr/>
        </p:nvGraphicFramePr>
        <p:xfrm>
          <a:off x="2411413" y="4868863"/>
          <a:ext cx="4176712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1" name="CS ChemDraw Drawing" r:id="rId3" imgW="4318000" imgH="1612900" progId="ChemDraw.Document.6.0">
                  <p:embed/>
                </p:oleObj>
              </mc:Choice>
              <mc:Fallback>
                <p:oleObj name="CS ChemDraw Drawing" r:id="rId3" imgW="4318000" imgH="16129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868863"/>
                        <a:ext cx="4176712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A51C39-CEFC-40CB-A528-1CD3FCB67CF2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/>
      <p:bldP spid="424964" grpId="0"/>
      <p:bldP spid="4249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C605A7-367E-45B2-90D6-DBB06245BD75}" type="slidenum">
              <a:rPr lang="en-US" altLang="zh-CN"/>
            </a:fld>
            <a:endParaRPr lang="en-US" altLang="zh-CN"/>
          </a:p>
        </p:txBody>
      </p:sp>
      <p:sp>
        <p:nvSpPr>
          <p:cNvPr id="454658" name="Text Box 2"/>
          <p:cNvSpPr txBox="1">
            <a:spLocks noChangeArrowheads="1"/>
          </p:cNvSpPr>
          <p:nvPr/>
        </p:nvSpPr>
        <p:spPr bwMode="auto">
          <a:xfrm>
            <a:off x="468313" y="333375"/>
            <a:ext cx="266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、氧化反应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4659" name="Text Box 3"/>
          <p:cNvSpPr txBox="1">
            <a:spLocks noChangeArrowheads="1"/>
          </p:cNvSpPr>
          <p:nvPr/>
        </p:nvSpPr>
        <p:spPr bwMode="auto">
          <a:xfrm>
            <a:off x="762000" y="1093788"/>
            <a:ext cx="7913688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醛与酮不同，有一个与羰基直接相连的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原子，因而醛非常容易被氧化。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329785-A023-481D-9D28-ABD0D4CC5DF7}" type="datetime11">
              <a:rPr lang="zh-CN" altLang="en-US"/>
            </a:fld>
            <a:endParaRPr lang="en-US" altLang="zh-CN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990600" y="27305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KMnO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K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H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RCOOOH,  Ag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O,  H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Br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水</a:t>
            </a:r>
            <a:r>
              <a:rPr kumimoji="1" lang="en-US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990600" y="3873500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RCHO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1905000" y="4102100"/>
            <a:ext cx="9144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2057400" y="37211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895600" y="3873500"/>
            <a:ext cx="1339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OO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4267200" y="4102100"/>
            <a:ext cx="1600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4572000" y="3697288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RCHO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5867400" y="3873500"/>
            <a:ext cx="127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2RCOOH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33400" y="2349500"/>
            <a:ext cx="82296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醛极易氧化，许多氧化剂都能将醛氧化成酸。 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 许多醛能发生自动氧化。 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用土伦试剂氧化发生银镜反应（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只氧化醛，不氧化酮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用斐林试剂氧化生成红色氧化亚铜沉淀（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只氧化脂肪醛，不氧化</a:t>
            </a:r>
            <a:endParaRPr kumimoji="1" lang="zh-CN" altLang="en-US" sz="2000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芳香醛和酮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/>
      <p:bldP spid="454659" grpId="0"/>
      <p:bldP spid="18" grpId="0" autoUpdateAnimBg="0"/>
      <p:bldP spid="19" grpId="0" autoUpdateAnimBg="0"/>
      <p:bldP spid="21" grpId="0" autoUpdateAnimBg="0"/>
      <p:bldP spid="22" grpId="0" autoUpdateAnimBg="0"/>
      <p:bldP spid="24" grpId="0" autoUpdateAnimBg="0"/>
      <p:bldP spid="25" grpId="0" autoUpdateAnimBg="0"/>
      <p:bldP spid="26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AC2E1-6FF1-40AB-944D-0C1C538E4FC0}" type="slidenum">
              <a:rPr lang="en-US" altLang="zh-CN"/>
            </a:fld>
            <a:endParaRPr lang="en-US" altLang="zh-CN"/>
          </a:p>
        </p:txBody>
      </p:sp>
      <p:sp>
        <p:nvSpPr>
          <p:cNvPr id="455682" name="Text Box 2"/>
          <p:cNvSpPr txBox="1">
            <a:spLocks noChangeArrowheads="1"/>
          </p:cNvSpPr>
          <p:nvPr/>
        </p:nvSpPr>
        <p:spPr bwMode="auto">
          <a:xfrm>
            <a:off x="323850" y="939800"/>
            <a:ext cx="586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(1) Tollens</a:t>
            </a:r>
            <a:r>
              <a:rPr lang="zh-CN" altLang="en-US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——Ag(NH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OH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  <a:endParaRPr lang="zh-CN" altLang="en-US" b="1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5684" name="Text Box 4"/>
          <p:cNvSpPr txBox="1">
            <a:spLocks noChangeArrowheads="1"/>
          </p:cNvSpPr>
          <p:nvPr/>
        </p:nvSpPr>
        <p:spPr bwMode="auto">
          <a:xfrm>
            <a:off x="611188" y="2390775"/>
            <a:ext cx="800100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若将析出的金属银沉积在干净的反应器皿上，则形成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银镜，故该反应又称银镜反应。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5685" name="Text Box 5"/>
          <p:cNvSpPr txBox="1">
            <a:spLocks noChangeArrowheads="1"/>
          </p:cNvSpPr>
          <p:nvPr/>
        </p:nvSpPr>
        <p:spPr bwMode="auto">
          <a:xfrm>
            <a:off x="0" y="3455988"/>
            <a:ext cx="9144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en-US" altLang="zh-CN" b="1">
                <a:solidFill>
                  <a:srgbClr val="008000"/>
                </a:solidFill>
                <a:latin typeface="宋体" panose="02010600030101010101" pitchFamily="2" charset="-122"/>
              </a:rPr>
              <a:t>(2) </a:t>
            </a:r>
            <a:r>
              <a:rPr lang="en-US" altLang="zh-CN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——CuSO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水溶液和酒石酸钾钠碱溶液的混合液。</a:t>
            </a:r>
            <a:endParaRPr lang="zh-CN" altLang="en-US" b="1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auto">
          <a:xfrm>
            <a:off x="1042988" y="4868863"/>
            <a:ext cx="606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试剂中起氧化作用的是二价铜离子。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5688" name="Rectangle 8"/>
          <p:cNvSpPr>
            <a:spLocks noChangeArrowheads="1"/>
          </p:cNvSpPr>
          <p:nvPr/>
        </p:nvSpPr>
        <p:spPr bwMode="auto">
          <a:xfrm>
            <a:off x="468313" y="5397500"/>
            <a:ext cx="867568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上述两种试剂反应现象明显，故可用于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定性鉴别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。但值得注意的是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试剂与</a:t>
            </a:r>
            <a:r>
              <a:rPr lang="zh-CN" altLang="en-US" sz="2400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芳醛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不作用。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55689" name="Object 9"/>
          <p:cNvGraphicFramePr>
            <a:graphicFrameLocks noChangeAspect="1"/>
          </p:cNvGraphicFramePr>
          <p:nvPr/>
        </p:nvGraphicFramePr>
        <p:xfrm>
          <a:off x="1187450" y="1455738"/>
          <a:ext cx="69850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0" name="CS ChemDraw Drawing" r:id="rId1" imgW="6350000" imgH="812800" progId="ChemDraw.Document.6.0">
                  <p:embed/>
                </p:oleObj>
              </mc:Choice>
              <mc:Fallback>
                <p:oleObj name="CS ChemDraw Drawing" r:id="rId1" imgW="6350000" imgH="8128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55738"/>
                        <a:ext cx="69850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90" name="Object 10"/>
          <p:cNvGraphicFramePr>
            <a:graphicFrameLocks noChangeAspect="1"/>
          </p:cNvGraphicFramePr>
          <p:nvPr/>
        </p:nvGraphicFramePr>
        <p:xfrm>
          <a:off x="900113" y="3957638"/>
          <a:ext cx="74898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" name="CS ChemDraw Drawing" r:id="rId3" imgW="6959600" imgH="850900" progId="ChemDraw.Document.6.0">
                  <p:embed/>
                </p:oleObj>
              </mc:Choice>
              <mc:Fallback>
                <p:oleObj name="CS ChemDraw Drawing" r:id="rId3" imgW="6959600" imgH="8509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57638"/>
                        <a:ext cx="74898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CEFE3E-54BD-4021-A861-3FE832BB7BA1}" type="datetime11">
              <a:rPr lang="zh-CN" altLang="en-US"/>
            </a:fld>
            <a:endParaRPr lang="en-US" altLang="zh-CN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1188" y="333375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醛容易被氧化，还表现在它们可被弱氧化剂氧化。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55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2" grpId="0"/>
      <p:bldP spid="455684" grpId="0"/>
      <p:bldP spid="455685" grpId="0"/>
      <p:bldP spid="455687" grpId="0"/>
      <p:bldP spid="455688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E3245-3644-4899-82A0-9512840A3E92}" type="slidenum">
              <a:rPr lang="en-US" altLang="zh-CN"/>
            </a:fld>
            <a:endParaRPr lang="en-US" altLang="zh-CN"/>
          </a:p>
        </p:txBody>
      </p:sp>
      <p:sp>
        <p:nvSpPr>
          <p:cNvPr id="89091" name="Text Box 2"/>
          <p:cNvSpPr txBox="1">
            <a:spLocks noChangeArrowheads="1"/>
          </p:cNvSpPr>
          <p:nvPr/>
        </p:nvSpPr>
        <p:spPr bwMode="auto">
          <a:xfrm>
            <a:off x="914400" y="533400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8000"/>
              </a:solidFill>
              <a:latin typeface="宋体" panose="02010600030101010101" pitchFamily="2" charset="-122"/>
            </a:endParaRPr>
          </a:p>
        </p:txBody>
      </p:sp>
      <p:sp>
        <p:nvSpPr>
          <p:cNvPr id="89092" name="Text Box 3"/>
          <p:cNvSpPr txBox="1">
            <a:spLocks noChangeArrowheads="1"/>
          </p:cNvSpPr>
          <p:nvPr/>
        </p:nvSpPr>
        <p:spPr bwMode="auto">
          <a:xfrm>
            <a:off x="609600" y="1143000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</a:rPr>
              <a:t>    </a:t>
            </a:r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456709" name="Text Box 5"/>
          <p:cNvSpPr txBox="1">
            <a:spLocks noChangeArrowheads="1"/>
          </p:cNvSpPr>
          <p:nvPr/>
        </p:nvSpPr>
        <p:spPr bwMode="auto">
          <a:xfrm>
            <a:off x="179388" y="3429000"/>
            <a:ext cx="86106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/>
              <a:t>        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酮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不为弱氧化剂所氧化，但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遇强氧化剂如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400" baseline="-250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等则发生碳链断裂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，生成多种较低级羧酸的混合物，故没有制备意义。然而，脂环酮在强氧化剂作用下生成二元酸则具有实用价值。 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6711" name="Rectangle 7"/>
          <p:cNvSpPr>
            <a:spLocks noChangeArrowheads="1"/>
          </p:cNvSpPr>
          <p:nvPr/>
        </p:nvSpPr>
        <p:spPr bwMode="auto">
          <a:xfrm>
            <a:off x="250825" y="590550"/>
            <a:ext cx="874871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Tollens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试剂和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C≡C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不起反应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，因此它们又都可看作是选择性氧化剂。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56712" name="Object 8"/>
          <p:cNvGraphicFramePr>
            <a:graphicFrameLocks noChangeAspect="1"/>
          </p:cNvGraphicFramePr>
          <p:nvPr/>
        </p:nvGraphicFramePr>
        <p:xfrm>
          <a:off x="1116013" y="1700213"/>
          <a:ext cx="64801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2" name="CS ChemDraw Drawing" r:id="rId1" imgW="5334000" imgH="952500" progId="ChemDraw.Document.6.0">
                  <p:embed/>
                </p:oleObj>
              </mc:Choice>
              <mc:Fallback>
                <p:oleObj name="CS ChemDraw Drawing" r:id="rId1" imgW="5334000" imgH="9525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4801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C8E92D-E531-48C7-90DD-1C2940218102}" type="datetime11">
              <a:rPr lang="zh-CN" altLang="en-US"/>
            </a:fld>
            <a:endParaRPr lang="en-US" altLang="zh-CN"/>
          </a:p>
        </p:txBody>
      </p:sp>
      <p:graphicFrame>
        <p:nvGraphicFramePr>
          <p:cNvPr id="20" name="Object 9"/>
          <p:cNvGraphicFramePr>
            <a:graphicFrameLocks noChangeAspect="1"/>
          </p:cNvGraphicFramePr>
          <p:nvPr/>
        </p:nvGraphicFramePr>
        <p:xfrm>
          <a:off x="1619250" y="5229225"/>
          <a:ext cx="54721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3" name="CS ChemDraw Drawing" r:id="rId3" imgW="4724400" imgH="444500" progId="ChemDraw.Document.6.0">
                  <p:embed/>
                </p:oleObj>
              </mc:Choice>
              <mc:Fallback>
                <p:oleObj name="CS ChemDraw Drawing" r:id="rId3" imgW="4724400" imgH="4445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229225"/>
                        <a:ext cx="54721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6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5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9" grpId="0"/>
      <p:bldP spid="4567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CEBDA8-5EFD-4089-8A40-3429231BD001}" type="slidenum">
              <a:rPr lang="en-US" altLang="zh-CN"/>
            </a:fld>
            <a:endParaRPr lang="en-US" altLang="zh-CN"/>
          </a:p>
        </p:txBody>
      </p:sp>
      <p:sp>
        <p:nvSpPr>
          <p:cNvPr id="90115" name="Rectangle 6"/>
          <p:cNvSpPr>
            <a:spLocks noChangeArrowheads="1"/>
          </p:cNvSpPr>
          <p:nvPr/>
        </p:nvSpPr>
        <p:spPr bwMode="auto">
          <a:xfrm>
            <a:off x="0" y="3914775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   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457735" name="Rectangle 7"/>
          <p:cNvSpPr>
            <a:spLocks noChangeArrowheads="1"/>
          </p:cNvSpPr>
          <p:nvPr/>
        </p:nvSpPr>
        <p:spPr bwMode="auto">
          <a:xfrm>
            <a:off x="323850" y="1052513"/>
            <a:ext cx="83058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宋体" panose="02010600030101010101" pitchFamily="2" charset="-122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的醛在浓碱的作用下发生自身氧化还原（歧化）反应，生成等摩尔的醇和酸，称为康尼查罗反应。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7736" name="Rectangle 8"/>
          <p:cNvSpPr>
            <a:spLocks noChangeArrowheads="1"/>
          </p:cNvSpPr>
          <p:nvPr/>
        </p:nvSpPr>
        <p:spPr bwMode="auto">
          <a:xfrm>
            <a:off x="323850" y="3716338"/>
            <a:ext cx="838200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交叉康尼查罗反应：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甲醛与另一种无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α-H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的醛在强的浓碱催化下加热，主要反应是甲醛被氧化而另一种醛被还原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这类反应称为“交错” 康尼查罗反应，是制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ArCH</a:t>
            </a:r>
            <a:r>
              <a:rPr lang="en-US" altLang="zh-CN" baseline="-25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OH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型醇的有效手段。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57737" name="Rectangle 9"/>
          <p:cNvSpPr>
            <a:spLocks noChangeArrowheads="1"/>
          </p:cNvSpPr>
          <p:nvPr/>
        </p:nvSpPr>
        <p:spPr bwMode="auto">
          <a:xfrm>
            <a:off x="395288" y="450850"/>
            <a:ext cx="7345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）康尼查罗反应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/>
              <a:t>Cannizarro reaction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>
              <a:solidFill>
                <a:srgbClr val="0033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57740" name="Object 12"/>
          <p:cNvGraphicFramePr>
            <a:graphicFrameLocks noChangeAspect="1"/>
          </p:cNvGraphicFramePr>
          <p:nvPr/>
        </p:nvGraphicFramePr>
        <p:xfrm>
          <a:off x="1187450" y="5445125"/>
          <a:ext cx="6264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6" name="CS ChemDraw Drawing" r:id="rId1" imgW="6121400" imgH="596900" progId="ChemDraw.Document.6.0">
                  <p:embed/>
                </p:oleObj>
              </mc:Choice>
              <mc:Fallback>
                <p:oleObj name="CS ChemDraw Drawing" r:id="rId1" imgW="6121400" imgH="5969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45125"/>
                        <a:ext cx="62642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41" name="Object 13"/>
          <p:cNvGraphicFramePr>
            <a:graphicFrameLocks noChangeAspect="1"/>
          </p:cNvGraphicFramePr>
          <p:nvPr/>
        </p:nvGraphicFramePr>
        <p:xfrm>
          <a:off x="1258888" y="2133600"/>
          <a:ext cx="5618162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7" name="CS ChemDraw Drawing" r:id="rId3" imgW="5651500" imgH="1104900" progId="ChemDraw.Document.6.0">
                  <p:embed/>
                </p:oleObj>
              </mc:Choice>
              <mc:Fallback>
                <p:oleObj name="CS ChemDraw Drawing" r:id="rId3" imgW="5651500" imgH="11049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5618162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2A5AD-6B33-4DE8-BD5E-7BFC61649B33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57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5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5" grpId="0"/>
      <p:bldP spid="457736" grpId="0"/>
      <p:bldP spid="4577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B2E10-1DD7-47AA-BC99-F3F968317F25}" type="slidenum">
              <a:rPr lang="en-US" altLang="zh-CN"/>
            </a:fld>
            <a:endParaRPr lang="en-US" altLang="zh-CN"/>
          </a:p>
        </p:txBody>
      </p:sp>
      <p:sp>
        <p:nvSpPr>
          <p:cNvPr id="305165" name="Rectangle 13"/>
          <p:cNvSpPr>
            <a:spLocks noChangeArrowheads="1"/>
          </p:cNvSpPr>
          <p:nvPr/>
        </p:nvSpPr>
        <p:spPr bwMode="auto">
          <a:xfrm>
            <a:off x="609600" y="838200"/>
            <a:ext cx="252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(1) </a:t>
            </a:r>
            <a:r>
              <a:rPr lang="zh-CN" altLang="en-US">
                <a:solidFill>
                  <a:srgbClr val="003399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还原成醇</a:t>
            </a:r>
            <a:endParaRPr lang="zh-CN" altLang="en-US">
              <a:solidFill>
                <a:srgbClr val="003399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5168" name="Rectangle 16"/>
          <p:cNvSpPr>
            <a:spLocks noChangeArrowheads="1"/>
          </p:cNvSpPr>
          <p:nvPr/>
        </p:nvSpPr>
        <p:spPr bwMode="auto">
          <a:xfrm>
            <a:off x="611188" y="260350"/>
            <a:ext cx="2511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、还原反应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5171" name="Object 19"/>
          <p:cNvGraphicFramePr>
            <a:graphicFrameLocks noChangeAspect="1"/>
          </p:cNvGraphicFramePr>
          <p:nvPr/>
        </p:nvGraphicFramePr>
        <p:xfrm>
          <a:off x="2700338" y="1484313"/>
          <a:ext cx="2592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0" name="CS ChemDraw Drawing" r:id="rId1" imgW="2387600" imgH="457200" progId="ChemDraw.Document.6.0">
                  <p:embed/>
                </p:oleObj>
              </mc:Choice>
              <mc:Fallback>
                <p:oleObj name="CS ChemDraw Drawing" r:id="rId1" imgW="2387600" imgH="45720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84313"/>
                        <a:ext cx="259238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642938" y="2035175"/>
            <a:ext cx="36433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催化氢化 （产率高，</a:t>
            </a:r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90~100%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5173" name="Rectangle 21"/>
          <p:cNvSpPr>
            <a:spLocks noChangeArrowheads="1"/>
          </p:cNvSpPr>
          <p:nvPr/>
        </p:nvSpPr>
        <p:spPr bwMode="auto">
          <a:xfrm>
            <a:off x="468313" y="5373688"/>
            <a:ext cx="754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如要保留双键而只还原羰基，则应选用金属氢化物为还原剂。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5174" name="Object 22"/>
          <p:cNvGraphicFramePr>
            <a:graphicFrameLocks noChangeAspect="1"/>
          </p:cNvGraphicFramePr>
          <p:nvPr/>
        </p:nvGraphicFramePr>
        <p:xfrm>
          <a:off x="1403350" y="2565400"/>
          <a:ext cx="6481763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1" name="CS ChemDraw Drawing" r:id="rId3" imgW="6464300" imgH="2654300" progId="ChemDraw.Document.6.0">
                  <p:embed/>
                </p:oleObj>
              </mc:Choice>
              <mc:Fallback>
                <p:oleObj name="CS ChemDraw Drawing" r:id="rId3" imgW="6464300" imgH="2654300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565400"/>
                        <a:ext cx="6481763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6CD228-8C14-4DE7-8B9E-3A36EDA0215E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0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65" grpId="0"/>
      <p:bldP spid="305168" grpId="0"/>
      <p:bldP spid="305172" grpId="0"/>
      <p:bldP spid="3051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13D39-0BDB-4170-9811-35C27F3952F6}" type="slidenum">
              <a:rPr lang="en-US" altLang="zh-CN"/>
            </a:fld>
            <a:endParaRPr lang="en-US" altLang="zh-CN"/>
          </a:p>
        </p:txBody>
      </p:sp>
      <p:graphicFrame>
        <p:nvGraphicFramePr>
          <p:cNvPr id="374803" name="Object 19"/>
          <p:cNvGraphicFramePr>
            <a:graphicFrameLocks noChangeAspect="1"/>
          </p:cNvGraphicFramePr>
          <p:nvPr/>
        </p:nvGraphicFramePr>
        <p:xfrm>
          <a:off x="1619250" y="692150"/>
          <a:ext cx="58134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CS ChemDraw Drawing" r:id="rId1" imgW="4787900" imgH="1206500" progId="ChemDraw.Document.6.0">
                  <p:embed/>
                </p:oleObj>
              </mc:Choice>
              <mc:Fallback>
                <p:oleObj name="CS ChemDraw Drawing" r:id="rId1" imgW="4787900" imgH="120650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92150"/>
                        <a:ext cx="581342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04" name="Object 20"/>
          <p:cNvGraphicFramePr>
            <a:graphicFrameLocks noChangeAspect="1"/>
          </p:cNvGraphicFramePr>
          <p:nvPr/>
        </p:nvGraphicFramePr>
        <p:xfrm>
          <a:off x="1619250" y="2636838"/>
          <a:ext cx="5940425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CS ChemDraw Drawing" r:id="rId3" imgW="4889500" imgH="1295400" progId="ChemDraw.Document.6.0">
                  <p:embed/>
                </p:oleObj>
              </mc:Choice>
              <mc:Fallback>
                <p:oleObj name="CS ChemDraw Drawing" r:id="rId3" imgW="4889500" imgH="129540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5940425" cy="156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05" name="Object 21"/>
          <p:cNvGraphicFramePr>
            <a:graphicFrameLocks noChangeAspect="1"/>
          </p:cNvGraphicFramePr>
          <p:nvPr/>
        </p:nvGraphicFramePr>
        <p:xfrm>
          <a:off x="1547813" y="4581525"/>
          <a:ext cx="626427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CS ChemDraw Drawing" r:id="rId5" imgW="5168900" imgH="1295400" progId="ChemDraw.Document.6.0">
                  <p:embed/>
                </p:oleObj>
              </mc:Choice>
              <mc:Fallback>
                <p:oleObj name="CS ChemDraw Drawing" r:id="rId5" imgW="5168900" imgH="1295400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81525"/>
                        <a:ext cx="626427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F8BB75D-300F-4089-827D-BC822FA1B3A0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7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58465-BF9F-4BD9-81C9-50588A3C5084}" type="slidenum">
              <a:rPr lang="en-US" altLang="zh-CN"/>
            </a:fld>
            <a:endParaRPr lang="en-US" altLang="zh-CN"/>
          </a:p>
        </p:txBody>
      </p:sp>
      <p:sp>
        <p:nvSpPr>
          <p:cNvPr id="398338" name="Rectangle 2"/>
          <p:cNvSpPr>
            <a:spLocks noChangeArrowheads="1"/>
          </p:cNvSpPr>
          <p:nvPr/>
        </p:nvSpPr>
        <p:spPr bwMode="auto">
          <a:xfrm>
            <a:off x="152400" y="2349500"/>
            <a:ext cx="8610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LiAlH</a:t>
            </a:r>
            <a:r>
              <a:rPr kumimoji="1" lang="en-US" altLang="zh-CN" sz="2400" baseline="-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是强还原剂，但是：①选择性差，除不还原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C≡C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外，其它不饱和键都可被其还原；②不稳定，遇水剧烈反应，通常只能在无水乙醚或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THF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中使用。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326866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398341" name="Rectangle 5"/>
          <p:cNvSpPr>
            <a:spLocks noChangeArrowheads="1"/>
          </p:cNvSpPr>
          <p:nvPr/>
        </p:nvSpPr>
        <p:spPr bwMode="auto">
          <a:xfrm>
            <a:off x="304800" y="4724400"/>
            <a:ext cx="83820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/>
              <a:t> 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NaBH</a:t>
            </a:r>
            <a:r>
              <a:rPr lang="en-US" altLang="zh-CN" sz="24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还原的特点：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选择性强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只还原醛、酮、酰卤中的羰基，不还原其它基团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稳定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不受水、醇的影响，可在水或醇中使用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8343" name="Rectangle 7"/>
          <p:cNvSpPr>
            <a:spLocks noChangeArrowheads="1"/>
          </p:cNvSpPr>
          <p:nvPr/>
        </p:nvSpPr>
        <p:spPr bwMode="auto">
          <a:xfrm>
            <a:off x="539750" y="908050"/>
            <a:ext cx="218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LiAlH</a:t>
            </a:r>
            <a:r>
              <a:rPr lang="en-US" altLang="zh-CN" baseline="-30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8344" name="Rectangle 8"/>
          <p:cNvSpPr>
            <a:spLocks noChangeArrowheads="1"/>
          </p:cNvSpPr>
          <p:nvPr/>
        </p:nvSpPr>
        <p:spPr bwMode="auto">
          <a:xfrm>
            <a:off x="457200" y="3573463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NaBH</a:t>
            </a:r>
            <a:r>
              <a:rPr lang="en-US" altLang="zh-CN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8346" name="Rectangle 10"/>
          <p:cNvSpPr>
            <a:spLocks noChangeArrowheads="1"/>
          </p:cNvSpPr>
          <p:nvPr/>
        </p:nvSpPr>
        <p:spPr bwMode="auto">
          <a:xfrm>
            <a:off x="539750" y="280988"/>
            <a:ext cx="29702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金属氢化物为还原剂还原</a:t>
            </a:r>
            <a:endParaRPr lang="zh-CN" altLang="en-US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8348" name="Object 12"/>
          <p:cNvGraphicFramePr>
            <a:graphicFrameLocks noChangeAspect="1"/>
          </p:cNvGraphicFramePr>
          <p:nvPr/>
        </p:nvGraphicFramePr>
        <p:xfrm>
          <a:off x="1187450" y="1479550"/>
          <a:ext cx="62658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6" name="CS ChemDraw Drawing" r:id="rId1" imgW="6184900" imgH="800100" progId="ChemDraw.Document.6.0">
                  <p:embed/>
                </p:oleObj>
              </mc:Choice>
              <mc:Fallback>
                <p:oleObj name="CS ChemDraw Drawing" r:id="rId1" imgW="6184900" imgH="8001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79550"/>
                        <a:ext cx="626586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9" name="Object 13"/>
          <p:cNvGraphicFramePr>
            <a:graphicFrameLocks noChangeAspect="1"/>
          </p:cNvGraphicFramePr>
          <p:nvPr/>
        </p:nvGraphicFramePr>
        <p:xfrm>
          <a:off x="1619250" y="4005263"/>
          <a:ext cx="5689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CS ChemDraw Drawing" r:id="rId3" imgW="5537200" imgH="774700" progId="ChemDraw.Document.6.0">
                  <p:embed/>
                </p:oleObj>
              </mc:Choice>
              <mc:Fallback>
                <p:oleObj name="CS ChemDraw Drawing" r:id="rId3" imgW="5537200" imgH="7747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05263"/>
                        <a:ext cx="56896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950C524-9C0E-4C03-84D8-1EA4CC0C051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8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9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98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98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98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/>
      <p:bldP spid="398343" grpId="0"/>
      <p:bldP spid="398344" grpId="0"/>
      <p:bldP spid="39834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66ABF-986E-4619-B562-347F1F89C175}" type="slidenum">
              <a:rPr lang="en-US" altLang="zh-CN"/>
            </a:fld>
            <a:endParaRPr lang="en-US" altLang="zh-CN"/>
          </a:p>
        </p:txBody>
      </p:sp>
      <p:sp>
        <p:nvSpPr>
          <p:cNvPr id="399363" name="Rectangle 3"/>
          <p:cNvSpPr>
            <a:spLocks noChangeArrowheads="1"/>
          </p:cNvSpPr>
          <p:nvPr/>
        </p:nvSpPr>
        <p:spPr bwMode="auto">
          <a:xfrm>
            <a:off x="611188" y="2636838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zh-CN" altLang="en-US" sz="240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反应的专一性高，只还原羰基。</a:t>
            </a:r>
            <a:endParaRPr kumimoji="1" lang="zh-CN" altLang="en-US" sz="2400">
              <a:latin typeface="宋体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38862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latin typeface="宋体" panose="02010600030101010101" pitchFamily="2" charset="-122"/>
              </a:rPr>
              <a:t>    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399365" name="Rectangle 5"/>
          <p:cNvSpPr>
            <a:spLocks noChangeArrowheads="1"/>
          </p:cNvSpPr>
          <p:nvPr/>
        </p:nvSpPr>
        <p:spPr bwMode="auto">
          <a:xfrm>
            <a:off x="827088" y="1052513"/>
            <a:ext cx="744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麦尔外因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庞道夫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(MeerWein-Ponndorf)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还原法</a:t>
            </a:r>
            <a:endParaRPr lang="zh-CN" altLang="en-US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9369" name="Rectangle 9"/>
          <p:cNvSpPr>
            <a:spLocks noChangeArrowheads="1"/>
          </p:cNvSpPr>
          <p:nvPr/>
        </p:nvSpPr>
        <p:spPr bwMode="auto">
          <a:xfrm>
            <a:off x="755650" y="549275"/>
            <a:ext cx="17875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异丙醇还原法</a:t>
            </a:r>
            <a:endParaRPr lang="zh-CN" altLang="en-US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9372" name="Object 12"/>
          <p:cNvGraphicFramePr>
            <a:graphicFrameLocks noChangeAspect="1"/>
          </p:cNvGraphicFramePr>
          <p:nvPr/>
        </p:nvGraphicFramePr>
        <p:xfrm>
          <a:off x="1116013" y="1628775"/>
          <a:ext cx="62642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0" name="CS ChemDraw Drawing" r:id="rId1" imgW="6350000" imgH="901700" progId="ChemDraw.Document.6.0">
                  <p:embed/>
                </p:oleObj>
              </mc:Choice>
              <mc:Fallback>
                <p:oleObj name="CS ChemDraw Drawing" r:id="rId1" imgW="6350000" imgH="901700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62642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3" name="Text Box 13"/>
          <p:cNvSpPr txBox="1">
            <a:spLocks noChangeArrowheads="1"/>
          </p:cNvSpPr>
          <p:nvPr/>
        </p:nvSpPr>
        <p:spPr bwMode="auto">
          <a:xfrm>
            <a:off x="827088" y="3141663"/>
            <a:ext cx="40386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d.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金属还原法</a:t>
            </a:r>
            <a:endParaRPr lang="zh-CN" altLang="en-US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99377" name="Object 17"/>
          <p:cNvGraphicFramePr>
            <a:graphicFrameLocks noChangeAspect="1"/>
          </p:cNvGraphicFramePr>
          <p:nvPr/>
        </p:nvGraphicFramePr>
        <p:xfrm>
          <a:off x="1835150" y="3716338"/>
          <a:ext cx="5256213" cy="189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1" name="CS ChemDraw Drawing" r:id="rId3" imgW="4495800" imgH="1625600" progId="ChemDraw.Document.6.0">
                  <p:embed/>
                </p:oleObj>
              </mc:Choice>
              <mc:Fallback>
                <p:oleObj name="CS ChemDraw Drawing" r:id="rId3" imgW="4495800" imgH="162560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716338"/>
                        <a:ext cx="5256213" cy="189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8" name="Text Box 18"/>
          <p:cNvSpPr txBox="1">
            <a:spLocks noChangeArrowheads="1"/>
          </p:cNvSpPr>
          <p:nvPr/>
        </p:nvSpPr>
        <p:spPr bwMode="auto">
          <a:xfrm>
            <a:off x="1331913" y="5876925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使用不是很广泛。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BE4AC22-F13E-47D2-A193-75689C73EC8B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99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9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3" grpId="0"/>
      <p:bldP spid="399365" grpId="0"/>
      <p:bldP spid="399369" grpId="0"/>
      <p:bldP spid="399373" grpId="0"/>
      <p:bldP spid="39937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6BD585-84EC-48E9-8DD4-F9A23280C832}" type="slidenum">
              <a:rPr lang="en-US" altLang="zh-CN"/>
            </a:fld>
            <a:endParaRPr lang="en-US" altLang="zh-CN"/>
          </a:p>
        </p:txBody>
      </p:sp>
      <p:sp>
        <p:nvSpPr>
          <p:cNvPr id="94211" name="Rectangle 7"/>
          <p:cNvSpPr>
            <a:spLocks noChangeArrowheads="1"/>
          </p:cNvSpPr>
          <p:nvPr/>
        </p:nvSpPr>
        <p:spPr bwMode="auto">
          <a:xfrm>
            <a:off x="0" y="42243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/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401416" name="Rectangle 8"/>
          <p:cNvSpPr>
            <a:spLocks noChangeArrowheads="1"/>
          </p:cNvSpPr>
          <p:nvPr/>
        </p:nvSpPr>
        <p:spPr bwMode="auto">
          <a:xfrm>
            <a:off x="684213" y="1958975"/>
            <a:ext cx="7924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此反应是吉尔聂尔和沃尔夫分别于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1911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1912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年发现的，故此而得名。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1417" name="Rectangle 9"/>
          <p:cNvSpPr>
            <a:spLocks noChangeArrowheads="1"/>
          </p:cNvSpPr>
          <p:nvPr/>
        </p:nvSpPr>
        <p:spPr bwMode="auto">
          <a:xfrm>
            <a:off x="323850" y="3981450"/>
            <a:ext cx="8218488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1946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黄鸣龙改进了这个方法。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15000"/>
              </a:spcBef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改进：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将无水肼改用为水合肼；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碱用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用高沸点的二缩乙二醇为溶剂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; d.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加热完成后，先蒸去水和过量的肼，再升温分解腙。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1418" name="Rectangle 10"/>
          <p:cNvSpPr>
            <a:spLocks noChangeArrowheads="1"/>
          </p:cNvSpPr>
          <p:nvPr/>
        </p:nvSpPr>
        <p:spPr bwMode="auto">
          <a:xfrm>
            <a:off x="395288" y="1458913"/>
            <a:ext cx="4806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吉尔聂尔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沃尔夫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黄鸣龙还原法</a:t>
            </a:r>
            <a:endParaRPr lang="zh-CN" altLang="en-US" sz="2400" b="1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215" name="Rectangle 11"/>
          <p:cNvSpPr>
            <a:spLocks noRot="1" noChangeArrowheads="1"/>
          </p:cNvSpPr>
          <p:nvPr/>
        </p:nvSpPr>
        <p:spPr bwMode="auto">
          <a:xfrm>
            <a:off x="395288" y="333375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en-US" sz="240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　</a:t>
            </a:r>
            <a:endParaRPr lang="zh-CN" altLang="en-US" sz="2400">
              <a:solidFill>
                <a:srgbClr val="00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01421" name="Object 13"/>
          <p:cNvGraphicFramePr>
            <a:graphicFrameLocks noChangeAspect="1"/>
          </p:cNvGraphicFramePr>
          <p:nvPr/>
        </p:nvGraphicFramePr>
        <p:xfrm>
          <a:off x="1763713" y="5589588"/>
          <a:ext cx="5832475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2" name="CS ChemDraw Drawing" r:id="rId1" imgW="6045200" imgH="1092200" progId="ChemDraw.Document.6.0">
                  <p:embed/>
                </p:oleObj>
              </mc:Choice>
              <mc:Fallback>
                <p:oleObj name="CS ChemDraw Drawing" r:id="rId1" imgW="6045200" imgH="109220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89588"/>
                        <a:ext cx="5832475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3" name="Rectangle 15"/>
          <p:cNvSpPr>
            <a:spLocks noChangeArrowheads="1"/>
          </p:cNvSpPr>
          <p:nvPr/>
        </p:nvSpPr>
        <p:spPr bwMode="auto">
          <a:xfrm>
            <a:off x="539750" y="260350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400">
                <a:solidFill>
                  <a:srgbClr val="00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还原为烃</a:t>
            </a:r>
            <a:endParaRPr lang="zh-CN" altLang="en-US" sz="2400">
              <a:solidFill>
                <a:srgbClr val="0033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1424" name="Object 16"/>
          <p:cNvGraphicFramePr>
            <a:graphicFrameLocks noChangeAspect="1"/>
          </p:cNvGraphicFramePr>
          <p:nvPr/>
        </p:nvGraphicFramePr>
        <p:xfrm>
          <a:off x="2771775" y="836613"/>
          <a:ext cx="29527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3" name="CS ChemDraw Drawing" r:id="rId3" imgW="2362200" imgH="330200" progId="ChemDraw.Document.6.0">
                  <p:embed/>
                </p:oleObj>
              </mc:Choice>
              <mc:Fallback>
                <p:oleObj name="CS ChemDraw Drawing" r:id="rId3" imgW="2362200" imgH="330200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836613"/>
                        <a:ext cx="29527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5" name="Object 17"/>
          <p:cNvGraphicFramePr>
            <a:graphicFrameLocks noChangeAspect="1"/>
          </p:cNvGraphicFramePr>
          <p:nvPr/>
        </p:nvGraphicFramePr>
        <p:xfrm>
          <a:off x="1042988" y="2781300"/>
          <a:ext cx="70580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4" name="CS ChemDraw Drawing" r:id="rId5" imgW="7505700" imgH="1219200" progId="ChemDraw.Document.6.0">
                  <p:embed/>
                </p:oleObj>
              </mc:Choice>
              <mc:Fallback>
                <p:oleObj name="CS ChemDraw Drawing" r:id="rId5" imgW="7505700" imgH="1219200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81300"/>
                        <a:ext cx="70580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257C04D-4FC8-4BC2-8F25-C36541E1B7E1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4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6" grpId="0"/>
      <p:bldP spid="401417" grpId="0"/>
      <p:bldP spid="401418" grpId="0"/>
      <p:bldP spid="4014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6B800-618A-413F-85C9-D6DB34F23CA0}" type="slidenum">
              <a:rPr lang="en-US" altLang="zh-CN"/>
            </a:fld>
            <a:endParaRPr lang="en-US" altLang="zh-CN"/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auto">
          <a:xfrm>
            <a:off x="611188" y="263683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此反应可简写为</a:t>
            </a:r>
            <a:endParaRPr kumimoji="1"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3461" name="Text Box 5"/>
          <p:cNvSpPr txBox="1">
            <a:spLocks noChangeArrowheads="1"/>
          </p:cNvSpPr>
          <p:nvPr/>
        </p:nvSpPr>
        <p:spPr bwMode="auto">
          <a:xfrm>
            <a:off x="539750" y="620713"/>
            <a:ext cx="79248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Wolff-Kishner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还原法需在高温、高压下进行，黄鸣龙对此法进行改进后，不仅使反应在常压下进行，而且避免了使用昂贵的无水肼。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3462" name="Text Box 6"/>
          <p:cNvSpPr txBox="1">
            <a:spLocks noChangeArrowheads="1"/>
          </p:cNvSpPr>
          <p:nvPr/>
        </p:nvSpPr>
        <p:spPr bwMode="auto">
          <a:xfrm>
            <a:off x="457200" y="4495800"/>
            <a:ext cx="78486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吉尔聂尔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沃尔夫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黄鸣龙还原法是在碱性条件下进行的，所以当分子中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含有对碱敏感的基团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时，不能使用这种还原法。适用于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对碱稳定的化合物。</a:t>
            </a:r>
            <a:endParaRPr lang="zh-CN" altLang="en-US" sz="2400">
              <a:solidFill>
                <a:srgbClr val="FF33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3464" name="Object 8"/>
          <p:cNvGraphicFramePr>
            <a:graphicFrameLocks noChangeAspect="1"/>
          </p:cNvGraphicFramePr>
          <p:nvPr/>
        </p:nvGraphicFramePr>
        <p:xfrm>
          <a:off x="1979613" y="3500438"/>
          <a:ext cx="48974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7" name="CS ChemDraw Drawing" r:id="rId1" imgW="4152900" imgH="482600" progId="ChemDraw.Document.6.0">
                  <p:embed/>
                </p:oleObj>
              </mc:Choice>
              <mc:Fallback>
                <p:oleObj name="CS ChemDraw Drawing" r:id="rId1" imgW="4152900" imgH="48260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00438"/>
                        <a:ext cx="489743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E972804-ABC9-4F16-A51B-C0B9D2026B9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0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/>
      <p:bldP spid="403461" grpId="0"/>
      <p:bldP spid="4034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BEA99-9777-40E3-A456-78756DC28272}" type="slidenum">
              <a:rPr lang="en-US" altLang="zh-CN"/>
            </a:fld>
            <a:endParaRPr lang="en-US" altLang="zh-CN"/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04800" y="5181600"/>
            <a:ext cx="86106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如果醛酮分子中有对酸敏感的基团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如醇羟基、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不能使用此法还原，此法适用于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对酸稳定的化合物。</a:t>
            </a:r>
            <a:endParaRPr kumimoji="1" lang="zh-CN" altLang="en-US" sz="2400">
              <a:solidFill>
                <a:srgbClr val="FF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2438" name="Rectangle 6"/>
          <p:cNvSpPr>
            <a:spLocks noChangeArrowheads="1"/>
          </p:cNvSpPr>
          <p:nvPr/>
        </p:nvSpPr>
        <p:spPr bwMode="auto">
          <a:xfrm>
            <a:off x="381000" y="355600"/>
            <a:ext cx="6334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克莱门森（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Clemmensen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）还原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酸性还原</a:t>
            </a:r>
            <a:endParaRPr lang="zh-CN" altLang="en-US" sz="2400" b="1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2439" name="Rectangle 7"/>
          <p:cNvSpPr>
            <a:spLocks noChangeArrowheads="1"/>
          </p:cNvSpPr>
          <p:nvPr/>
        </p:nvSpPr>
        <p:spPr bwMode="auto">
          <a:xfrm>
            <a:off x="457200" y="2057400"/>
            <a:ext cx="783590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此法适用于还原芳香酮，是间接在芳环上引入直链烃基的方法。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02442" name="Object 10"/>
          <p:cNvGraphicFramePr>
            <a:graphicFrameLocks noChangeAspect="1"/>
          </p:cNvGraphicFramePr>
          <p:nvPr/>
        </p:nvGraphicFramePr>
        <p:xfrm>
          <a:off x="1835150" y="1052513"/>
          <a:ext cx="36734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CS ChemDraw Drawing" r:id="rId1" imgW="3644900" imgH="812800" progId="ChemDraw.Document.6.0">
                  <p:embed/>
                </p:oleObj>
              </mc:Choice>
              <mc:Fallback>
                <p:oleObj name="CS ChemDraw Drawing" r:id="rId1" imgW="3644900" imgH="812800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52513"/>
                        <a:ext cx="36734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43" name="Object 11"/>
          <p:cNvGraphicFramePr>
            <a:graphicFrameLocks noChangeAspect="1"/>
          </p:cNvGraphicFramePr>
          <p:nvPr/>
        </p:nvGraphicFramePr>
        <p:xfrm>
          <a:off x="1187450" y="3284538"/>
          <a:ext cx="7129463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CS ChemDraw Drawing" r:id="rId3" imgW="7797800" imgH="1841500" progId="ChemDraw.Document.6.0">
                  <p:embed/>
                </p:oleObj>
              </mc:Choice>
              <mc:Fallback>
                <p:oleObj name="CS ChemDraw Drawing" r:id="rId3" imgW="7797800" imgH="184150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284538"/>
                        <a:ext cx="7129463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CCB53A-E5C3-43E1-9FD4-C421804E5474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0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6" grpId="0"/>
      <p:bldP spid="402438" grpId="0"/>
      <p:bldP spid="40243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12266-E3F6-4C49-8A0F-B5F7B27C191E}" type="slidenum">
              <a:rPr lang="en-US" altLang="zh-CN"/>
            </a:fld>
            <a:endParaRPr lang="en-US" altLang="zh-CN"/>
          </a:p>
        </p:txBody>
      </p:sp>
      <p:sp>
        <p:nvSpPr>
          <p:cNvPr id="274436" name="Rectangle 1028"/>
          <p:cNvSpPr>
            <a:spLocks noChangeArrowheads="1"/>
          </p:cNvSpPr>
          <p:nvPr/>
        </p:nvSpPr>
        <p:spPr bwMode="auto">
          <a:xfrm>
            <a:off x="468313" y="404813"/>
            <a:ext cx="39925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、醛、酮的制备方法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4439" name="Rectangle 1031"/>
          <p:cNvSpPr>
            <a:spLocks noChangeArrowheads="1"/>
          </p:cNvSpPr>
          <p:nvPr/>
        </p:nvSpPr>
        <p:spPr bwMode="auto">
          <a:xfrm>
            <a:off x="684213" y="1266825"/>
            <a:ext cx="3382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(1)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从不饱和烃制备</a:t>
            </a:r>
            <a:endParaRPr lang="zh-CN" altLang="en-US" sz="24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4441" name="Text Box 1033"/>
          <p:cNvSpPr txBox="1">
            <a:spLocks noChangeArrowheads="1"/>
          </p:cNvSpPr>
          <p:nvPr/>
        </p:nvSpPr>
        <p:spPr bwMode="auto">
          <a:xfrm>
            <a:off x="900113" y="1844675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从烯烃出发</a:t>
            </a:r>
            <a:endParaRPr kumimoji="1" lang="zh-CN" altLang="en-US" sz="24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4442" name="Text Box 1034"/>
          <p:cNvSpPr txBox="1">
            <a:spLocks noChangeArrowheads="1"/>
          </p:cNvSpPr>
          <p:nvPr/>
        </p:nvSpPr>
        <p:spPr bwMode="auto">
          <a:xfrm>
            <a:off x="1042988" y="2420938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烯烃的臭氧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氧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化：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74443" name="Object 1035"/>
          <p:cNvGraphicFramePr>
            <a:graphicFrameLocks noChangeAspect="1"/>
          </p:cNvGraphicFramePr>
          <p:nvPr/>
        </p:nvGraphicFramePr>
        <p:xfrm>
          <a:off x="1692275" y="3068638"/>
          <a:ext cx="66246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5" name="CS ChemDraw Drawing" r:id="rId1" imgW="7581900" imgH="927100" progId="ChemDraw.Document.6.0">
                  <p:embed/>
                </p:oleObj>
              </mc:Choice>
              <mc:Fallback>
                <p:oleObj name="CS ChemDraw Drawing" r:id="rId1" imgW="7581900" imgH="927100" progId="ChemDraw.Document.6.0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068638"/>
                        <a:ext cx="6624638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4" name="Text Box 1036"/>
          <p:cNvSpPr txBox="1">
            <a:spLocks noChangeArrowheads="1"/>
          </p:cNvSpPr>
          <p:nvPr/>
        </p:nvSpPr>
        <p:spPr bwMode="auto">
          <a:xfrm>
            <a:off x="1042988" y="3933825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羰基合成：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74445" name="Object 1037"/>
          <p:cNvGraphicFramePr>
            <a:graphicFrameLocks noChangeAspect="1"/>
          </p:cNvGraphicFramePr>
          <p:nvPr/>
        </p:nvGraphicFramePr>
        <p:xfrm>
          <a:off x="1042988" y="4797425"/>
          <a:ext cx="77057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6" name="CS ChemDraw Drawing" r:id="rId3" imgW="7632700" imgH="1130300" progId="ChemDraw.Document.6.0">
                  <p:embed/>
                </p:oleObj>
              </mc:Choice>
              <mc:Fallback>
                <p:oleObj name="CS ChemDraw Drawing" r:id="rId3" imgW="7632700" imgH="1130300" progId="ChemDraw.Document.6.0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97425"/>
                        <a:ext cx="77057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9376AC-C54C-49DF-8286-3665FB4CE3BF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7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7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7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/>
      <p:bldP spid="274439" grpId="0"/>
      <p:bldP spid="274441" grpId="0"/>
      <p:bldP spid="274442" grpId="0"/>
      <p:bldP spid="2744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16299F-A2AD-4EB1-AB73-4095C1C907BE}" type="slidenum">
              <a:rPr lang="en-US" altLang="zh-CN"/>
            </a:fld>
            <a:endParaRPr lang="en-US" altLang="zh-CN"/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971550" y="11969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炔烃水合</a:t>
            </a:r>
            <a:endParaRPr lang="zh-CN" altLang="en-US">
              <a:solidFill>
                <a:srgbClr val="008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609600" y="37338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   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该反应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遵循</a:t>
            </a:r>
            <a:r>
              <a:rPr lang="zh-CN" altLang="en-US">
                <a:solidFill>
                  <a:srgbClr val="008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“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马氏规则</a:t>
            </a:r>
            <a:r>
              <a:rPr lang="zh-CN" altLang="en-US">
                <a:solidFill>
                  <a:srgbClr val="008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en-US">
              <a:solidFill>
                <a:srgbClr val="008000"/>
              </a:solidFill>
              <a:latin typeface="宋体" panose="02010600030101010101" pitchFamily="2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09600" y="4572000"/>
            <a:ext cx="7848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       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产物的结构特点：除乙炔可得到乙醛外，一烷基炔将得到甲基酮，二烷基炔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(R≠CH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</a:rPr>
              <a:t>将得到非甲基酮。</a:t>
            </a:r>
            <a:endParaRPr lang="zh-CN" altLang="en-US" sz="2400">
              <a:ea typeface="楷体" panose="02010609060101010101" pitchFamily="49" charset="-122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611188" y="549275"/>
            <a:ext cx="27384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从炔烃出发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3327" name="Object 15"/>
          <p:cNvGraphicFramePr>
            <a:graphicFrameLocks noChangeAspect="1"/>
          </p:cNvGraphicFramePr>
          <p:nvPr/>
        </p:nvGraphicFramePr>
        <p:xfrm>
          <a:off x="1258888" y="2133600"/>
          <a:ext cx="62642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0" name="CS ChemDraw Drawing" r:id="rId1" imgW="6375400" imgH="685800" progId="ChemDraw.Document.6.0">
                  <p:embed/>
                </p:oleObj>
              </mc:Choice>
              <mc:Fallback>
                <p:oleObj name="CS ChemDraw Drawing" r:id="rId1" imgW="6375400" imgH="68580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2642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E1A33CE-2AED-4176-A184-3228E0000394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1" grpId="0"/>
      <p:bldP spid="13322" grpId="0"/>
      <p:bldP spid="133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32FD4-0FEB-4AFE-997C-43284128AE21}" type="slidenum">
              <a:rPr lang="en-US" altLang="zh-CN"/>
            </a:fld>
            <a:endParaRPr lang="en-US" altLang="zh-CN"/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483870" y="1628775"/>
            <a:ext cx="428180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Friedel-Crafts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酰基化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9333" name="Rectangle 6"/>
          <p:cNvSpPr>
            <a:spLocks noChangeArrowheads="1"/>
          </p:cNvSpPr>
          <p:nvPr/>
        </p:nvSpPr>
        <p:spPr bwMode="auto">
          <a:xfrm>
            <a:off x="0" y="34290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611188" y="260350"/>
            <a:ext cx="2736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从芳烃制备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483870" y="4149090"/>
          <a:ext cx="8176895" cy="904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2" name="CS ChemDraw Drawing" r:id="rId1" imgW="4991100" imgH="558800" progId="ChemDraw.Document.6.0">
                  <p:embed/>
                </p:oleObj>
              </mc:Choice>
              <mc:Fallback>
                <p:oleObj name="CS ChemDraw Drawing" r:id="rId1" imgW="4991100" imgH="55880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" y="4149090"/>
                        <a:ext cx="8176895" cy="904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3CB38C-BBB2-4243-B8CA-EB63FF3B5AEB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ldLvl="0" animBg="1"/>
      <p:bldP spid="18125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9D21E-015E-4F5D-AFDF-501EAF091B89}" type="slidenum">
              <a:rPr lang="en-US" altLang="zh-CN"/>
            </a:fld>
            <a:endParaRPr lang="en-US" altLang="zh-CN"/>
          </a:p>
        </p:txBody>
      </p:sp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0" y="188913"/>
            <a:ext cx="914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        </a:t>
            </a:r>
            <a:endParaRPr lang="en-US" altLang="zh-CN" sz="2800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395288" y="1125538"/>
            <a:ext cx="87487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常用氧化剂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——K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稀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-HOAc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以及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en-US" sz="22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611188" y="3213100"/>
            <a:ext cx="8353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宋体" panose="02010600030101010101" pitchFamily="2" charset="-122"/>
              </a:rPr>
              <a:t>    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为防止醛的进一步氧化，可采用较弱的氧化剂或特殊的氧化剂，如：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吡啶等。</a:t>
            </a:r>
            <a:endParaRPr lang="zh-CN" altLang="en-US" sz="22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395288" y="18891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从醇制备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611188" y="692150"/>
            <a:ext cx="17287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氧化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4836" name="Object 20"/>
          <p:cNvGraphicFramePr>
            <a:graphicFrameLocks noChangeAspect="1"/>
          </p:cNvGraphicFramePr>
          <p:nvPr/>
        </p:nvGraphicFramePr>
        <p:xfrm>
          <a:off x="1619250" y="4005263"/>
          <a:ext cx="59753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7" name="CS ChemDraw Drawing" r:id="rId1" imgW="6146800" imgH="711200" progId="ChemDraw.Document.6.0">
                  <p:embed/>
                </p:oleObj>
              </mc:Choice>
              <mc:Fallback>
                <p:oleObj name="CS ChemDraw Drawing" r:id="rId1" imgW="6146800" imgH="71120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05263"/>
                        <a:ext cx="59753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539750" y="4652963"/>
            <a:ext cx="16922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脱氢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539750" y="5157788"/>
            <a:ext cx="80645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200">
                <a:latin typeface="宋体" panose="02010600030101010101" pitchFamily="2" charset="-122"/>
              </a:rPr>
              <a:t>    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该反应是伯醇和仲醇在活性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Cu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Ag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Ni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等催化剂表面进行的气相脱氢反应。</a:t>
            </a:r>
            <a:endParaRPr lang="zh-CN" altLang="en-US" sz="22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4839" name="Object 23"/>
          <p:cNvGraphicFramePr>
            <a:graphicFrameLocks noChangeAspect="1"/>
          </p:cNvGraphicFramePr>
          <p:nvPr/>
        </p:nvGraphicFramePr>
        <p:xfrm>
          <a:off x="971550" y="5815013"/>
          <a:ext cx="7129463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8" name="CS ChemDraw Drawing" r:id="rId3" imgW="6680200" imgH="990600" progId="ChemDraw.Document.6.0">
                  <p:embed/>
                </p:oleObj>
              </mc:Choice>
              <mc:Fallback>
                <p:oleObj name="CS ChemDraw Drawing" r:id="rId3" imgW="6680200" imgH="990600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815013"/>
                        <a:ext cx="7129463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1763713" y="1628775"/>
          <a:ext cx="496887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CS ChemDraw Drawing" r:id="rId5" imgW="5880100" imgH="1892300" progId="ChemDraw.Document.6.0">
                  <p:embed/>
                </p:oleObj>
              </mc:Choice>
              <mc:Fallback>
                <p:oleObj name="CS ChemDraw Drawing" r:id="rId5" imgW="5880100" imgH="1892300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628775"/>
                        <a:ext cx="496887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E272F7-15E7-4185-ABCB-C930636E261E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34829" grpId="0"/>
      <p:bldP spid="34832" grpId="0"/>
      <p:bldP spid="34837" grpId="0"/>
      <p:bldP spid="3483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7125B6-0721-48AC-9316-CDE2D611819F}" type="slidenum">
              <a:rPr lang="en-US" altLang="zh-CN"/>
            </a:fld>
            <a:endParaRPr lang="en-US" altLang="zh-CN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323850" y="260350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(4)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由酰卤制备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611188" y="765175"/>
            <a:ext cx="3106737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</a:t>
            </a:r>
            <a:r>
              <a:rPr lang="en-US" altLang="zh-CN" sz="2400" baseline="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还原</a:t>
            </a:r>
            <a:endParaRPr lang="zh-CN" altLang="en-US" sz="24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2547" name="Object 19"/>
          <p:cNvGraphicFramePr>
            <a:graphicFrameLocks noChangeAspect="1"/>
          </p:cNvGraphicFramePr>
          <p:nvPr/>
        </p:nvGraphicFramePr>
        <p:xfrm>
          <a:off x="1619250" y="1268413"/>
          <a:ext cx="50403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7" name="CS ChemDraw Drawing" r:id="rId1" imgW="4775200" imgH="850900" progId="ChemDraw.Document.6.0">
                  <p:embed/>
                </p:oleObj>
              </mc:Choice>
              <mc:Fallback>
                <p:oleObj name="CS ChemDraw Drawing" r:id="rId1" imgW="4775200" imgH="85090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268413"/>
                        <a:ext cx="50403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/>
          <p:cNvGraphicFramePr>
            <a:graphicFrameLocks noChangeAspect="1"/>
          </p:cNvGraphicFramePr>
          <p:nvPr/>
        </p:nvGraphicFramePr>
        <p:xfrm>
          <a:off x="684213" y="2205038"/>
          <a:ext cx="78486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8" name="CS ChemDraw Drawing" r:id="rId3" imgW="8178800" imgH="1066800" progId="ChemDraw.Document.6.0">
                  <p:embed/>
                </p:oleObj>
              </mc:Choice>
              <mc:Fallback>
                <p:oleObj name="CS ChemDraw Drawing" r:id="rId3" imgW="8178800" imgH="1066800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05038"/>
                        <a:ext cx="78486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1042988" y="3357563"/>
            <a:ext cx="62785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酰卤与有机金属化合物反应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2550" name="Object 22"/>
          <p:cNvGraphicFramePr>
            <a:graphicFrameLocks noChangeAspect="1"/>
          </p:cNvGraphicFramePr>
          <p:nvPr/>
        </p:nvGraphicFramePr>
        <p:xfrm>
          <a:off x="827088" y="4076700"/>
          <a:ext cx="784860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9" name="CS ChemDraw Drawing" r:id="rId5" imgW="8026400" imgH="2184400" progId="ChemDraw.Document.6.0">
                  <p:embed/>
                </p:oleObj>
              </mc:Choice>
              <mc:Fallback>
                <p:oleObj name="CS ChemDraw Drawing" r:id="rId5" imgW="8026400" imgH="2184400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076700"/>
                        <a:ext cx="784860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49A54D-4431-456C-9510-947E7478CFD2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5" grpId="0"/>
      <p:bldP spid="22546" grpId="0"/>
      <p:bldP spid="225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F9EC2-ABB0-4A2B-9A52-EA3FBD8A723A}" type="slidenum">
              <a:rPr lang="en-US" altLang="zh-CN"/>
            </a:fld>
            <a:endParaRPr lang="en-US" altLang="zh-CN"/>
          </a:p>
        </p:txBody>
      </p:sp>
      <p:sp>
        <p:nvSpPr>
          <p:cNvPr id="375827" name="Rectangle 19"/>
          <p:cNvSpPr>
            <a:spLocks noChangeArrowheads="1"/>
          </p:cNvSpPr>
          <p:nvPr/>
        </p:nvSpPr>
        <p:spPr bwMode="auto">
          <a:xfrm>
            <a:off x="2268538" y="784225"/>
            <a:ext cx="4264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二、醛、酮的物理性质</a:t>
            </a:r>
            <a:endParaRPr lang="zh-CN" altLang="en-US" sz="32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5828" name="Rectangle 20"/>
          <p:cNvSpPr>
            <a:spLocks noChangeArrowheads="1"/>
          </p:cNvSpPr>
          <p:nvPr/>
        </p:nvSpPr>
        <p:spPr bwMode="auto">
          <a:xfrm>
            <a:off x="323850" y="1741488"/>
            <a:ext cx="8137525" cy="348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室温下，除甲醛为气态以外，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个碳以下的醛酮为液态。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醛酮的沸点高于分子量相近的脂肪烃和醚类，但比醇低。羰基为极性基团，醛酮属极性分子，分子间引力较大，但不能形成氢键缔合。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低级醛酮可与水混溶，与水形成氢键。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密度：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脂肪族醛酮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d&lt;1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；芳香族醛酮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d~1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1"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03AF8D-63A5-4A84-9CAE-F22778AF67B6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7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37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7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713427-50A0-47CB-AC05-1B3C5BB084AA}" type="datetime11">
              <a:rPr lang="zh-CN" altLang="en-US"/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26B8A-BA48-41FA-8609-AACB29260478}" type="slidenum">
              <a:rPr lang="en-US" altLang="zh-CN" smtClean="0"/>
            </a:fld>
            <a:endParaRPr lang="en-US" altLang="zh-CN"/>
          </a:p>
        </p:txBody>
      </p:sp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455613" y="1878013"/>
            <a:ext cx="37147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(5) </a:t>
            </a:r>
            <a:r>
              <a:rPr kumimoji="1"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同碳二卤化物的水解</a:t>
            </a:r>
            <a:endParaRPr kumimoji="1"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954088" y="2655888"/>
            <a:ext cx="563403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同碳二卤化物水解能够生成相应的羰基化合物。</a:t>
            </a:r>
            <a:endParaRPr lang="zh-CN" altLang="en-US" sz="20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82650" y="3860800"/>
          <a:ext cx="76168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4" name="CS ChemDraw Drawing" r:id="rId1" imgW="8229600" imgH="965200" progId="ChemDraw.Document.6.0">
                  <p:embed/>
                </p:oleObj>
              </mc:Choice>
              <mc:Fallback>
                <p:oleObj name="CS ChemDraw Drawing" r:id="rId1" imgW="8229600" imgH="965200" progId="ChemDraw.Document.6.0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3860800"/>
                        <a:ext cx="761682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439" name="Object 15"/>
          <p:cNvGraphicFramePr>
            <a:graphicFrameLocks noGrp="1" noChangeAspect="1"/>
          </p:cNvGraphicFramePr>
          <p:nvPr>
            <p:ph/>
          </p:nvPr>
        </p:nvGraphicFramePr>
        <p:xfrm>
          <a:off x="1722438" y="2301081"/>
          <a:ext cx="5702300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8" name="CS ChemDraw Drawing" r:id="rId1" imgW="7620000" imgH="4584700" progId="ChemDraw.Document.6.0">
                  <p:embed/>
                </p:oleObj>
              </mc:Choice>
              <mc:Fallback>
                <p:oleObj name="CS ChemDraw Drawing" r:id="rId1" imgW="7620000" imgH="4584700" progId="ChemDraw.Document.6.0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2301081"/>
                        <a:ext cx="5702300" cy="343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FC7EF-291C-4EB1-B349-5410373EEDDE}" type="slidenum">
              <a:rPr lang="en-US" altLang="zh-CN"/>
            </a:fld>
            <a:endParaRPr lang="en-US" altLang="zh-CN"/>
          </a:p>
        </p:txBody>
      </p:sp>
      <p:sp>
        <p:nvSpPr>
          <p:cNvPr id="487435" name="Rectangle 11"/>
          <p:cNvSpPr>
            <a:spLocks noChangeArrowheads="1"/>
          </p:cNvSpPr>
          <p:nvPr/>
        </p:nvSpPr>
        <p:spPr bwMode="auto">
          <a:xfrm>
            <a:off x="2627313" y="404813"/>
            <a:ext cx="4797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第二节  醌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7436" name="Rectangle 12"/>
          <p:cNvSpPr>
            <a:spLocks noChangeArrowheads="1"/>
          </p:cNvSpPr>
          <p:nvPr/>
        </p:nvSpPr>
        <p:spPr bwMode="auto">
          <a:xfrm>
            <a:off x="250825" y="1341438"/>
            <a:ext cx="8558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醌是一种重要化合物，在动植物生命活动中起着重要的作用。</a:t>
            </a:r>
            <a:endParaRPr lang="zh-CN" altLang="en-US" sz="2400"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9AF2381-2D47-4B79-A408-D27059A4F527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8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8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5" grpId="0" autoUpdateAnimBg="0"/>
      <p:bldP spid="4874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68" name="Object 48"/>
          <p:cNvGraphicFramePr>
            <a:graphicFrameLocks noGrp="1" noChangeAspect="1"/>
          </p:cNvGraphicFramePr>
          <p:nvPr>
            <p:ph sz="half" idx="1"/>
          </p:nvPr>
        </p:nvGraphicFramePr>
        <p:xfrm>
          <a:off x="6659563" y="836613"/>
          <a:ext cx="1728787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4" name="CS ChemDraw Drawing" r:id="rId1" imgW="1841500" imgH="1524000" progId="ChemDraw.Document.6.0">
                  <p:embed/>
                </p:oleObj>
              </mc:Choice>
              <mc:Fallback>
                <p:oleObj name="CS ChemDraw Drawing" r:id="rId1" imgW="1841500" imgH="1524000" progId="ChemDraw.Document.6.0">
                  <p:embed/>
                  <p:pic>
                    <p:nvPicPr>
                      <p:cNvPr id="0" name="Object 4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836613"/>
                        <a:ext cx="1728787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0" name="Object 50"/>
          <p:cNvGraphicFramePr>
            <a:graphicFrameLocks noGrp="1" noChangeAspect="1"/>
          </p:cNvGraphicFramePr>
          <p:nvPr>
            <p:ph sz="half" idx="2"/>
          </p:nvPr>
        </p:nvGraphicFramePr>
        <p:xfrm>
          <a:off x="1403350" y="2276475"/>
          <a:ext cx="5400675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5" name="CS ChemDraw Drawing" r:id="rId3" imgW="5727700" imgH="4394200" progId="ChemDraw.Document.6.0">
                  <p:embed/>
                </p:oleObj>
              </mc:Choice>
              <mc:Fallback>
                <p:oleObj name="CS ChemDraw Drawing" r:id="rId3" imgW="5727700" imgH="4394200" progId="ChemDraw.Document.6.0">
                  <p:embed/>
                  <p:pic>
                    <p:nvPicPr>
                      <p:cNvPr id="0" name="Object 5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475"/>
                        <a:ext cx="5400675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AD7DAC-5A0A-4B40-86C5-3DD8BC460D6C}" type="slidenum">
              <a:rPr lang="en-US" altLang="zh-CN"/>
            </a:fld>
            <a:endParaRPr lang="en-US" altLang="zh-CN"/>
          </a:p>
        </p:txBody>
      </p:sp>
      <p:sp>
        <p:nvSpPr>
          <p:cNvPr id="491541" name="Text Box 21"/>
          <p:cNvSpPr txBox="1">
            <a:spLocks noChangeArrowheads="1"/>
          </p:cNvSpPr>
          <p:nvPr/>
        </p:nvSpPr>
        <p:spPr bwMode="auto">
          <a:xfrm>
            <a:off x="250825" y="1052513"/>
            <a:ext cx="626427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共轭环状不饱和二酮类，环碳原子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sp</a:t>
            </a:r>
            <a:r>
              <a:rPr lang="en-US" altLang="zh-CN" baseline="300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杂化，处于共平面，但不具有芳香性。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1567" name="Rectangle 47"/>
          <p:cNvSpPr>
            <a:spLocks noChangeArrowheads="1"/>
          </p:cNvSpPr>
          <p:nvPr/>
        </p:nvSpPr>
        <p:spPr bwMode="auto">
          <a:xfrm>
            <a:off x="755650" y="260350"/>
            <a:ext cx="318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醌的结构和命名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413BA93-A855-4ED8-BEAD-2D14A103B2A4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9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9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49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1" grpId="0"/>
      <p:bldP spid="49156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900113" y="1557338"/>
            <a:ext cx="6048375" cy="1366837"/>
          </a:xfrm>
        </p:spPr>
        <p:txBody>
          <a:bodyPr/>
          <a:lstStyle/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醌类化合物都是固体，具有颜色。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对位醌具有刺激性气味，并随水蒸气蒸发。</a:t>
            </a:r>
            <a:endParaRPr lang="zh-CN" altLang="en-US" sz="2400" b="1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邻位醌没有气味，不随水蒸气蒸发。</a:t>
            </a:r>
            <a:endParaRPr lang="zh-CN" altLang="en-US" sz="2400" b="1">
              <a:solidFill>
                <a:schemeClr val="hlink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182451-B14B-44B8-9761-6B556C918A36}" type="slidenum">
              <a:rPr lang="en-US" altLang="zh-CN"/>
            </a:fld>
            <a:endParaRPr lang="en-US" altLang="zh-CN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71550" y="476250"/>
            <a:ext cx="2824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醌的物理性质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93573" name="Rectangle 5"/>
          <p:cNvSpPr>
            <a:spLocks noChangeArrowheads="1"/>
          </p:cNvSpPr>
          <p:nvPr/>
        </p:nvSpPr>
        <p:spPr bwMode="auto">
          <a:xfrm>
            <a:off x="468313" y="3429000"/>
            <a:ext cx="7632700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历史上，醌类在染料工业中占有很重要的地位。但随合成染料替代了天然染料后，逐步对其失去兴趣。近代又发现醌类在生理作用中有重要意义，再度引起重视。</a:t>
            </a:r>
            <a:endParaRPr lang="zh-CN" altLang="en-US" sz="2400">
              <a:solidFill>
                <a:schemeClr val="hlink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3EB33FE-69B4-48F5-A51A-799A4228834C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9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build="p"/>
      <p:bldP spid="493572" grpId="0"/>
      <p:bldP spid="49357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F67DC5-BCB0-4139-BBD9-AD110A46346D}" type="slidenum">
              <a:rPr lang="en-US" altLang="zh-CN"/>
            </a:fld>
            <a:endParaRPr lang="en-US" altLang="zh-CN"/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609600" y="10668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氧化法</a:t>
            </a:r>
            <a:endParaRPr lang="zh-CN" altLang="en-US"/>
          </a:p>
        </p:txBody>
      </p:sp>
      <p:sp>
        <p:nvSpPr>
          <p:cNvPr id="495623" name="Rectangle 7"/>
          <p:cNvSpPr>
            <a:spLocks noChangeArrowheads="1"/>
          </p:cNvSpPr>
          <p:nvPr/>
        </p:nvSpPr>
        <p:spPr bwMode="auto">
          <a:xfrm>
            <a:off x="1763713" y="404813"/>
            <a:ext cx="210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醌的制备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E9ADD9-AF7C-4C99-AACE-33927CD697F1}" type="datetime11">
              <a:rPr lang="zh-CN" altLang="en-US"/>
            </a:fld>
            <a:endParaRPr lang="en-US" altLang="zh-CN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2268538" y="1412776"/>
          <a:ext cx="4327525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2" name="CS ChemDraw Drawing" r:id="rId1" imgW="3949700" imgH="4394200" progId="ChemDraw.Document.6.0">
                  <p:embed/>
                </p:oleObj>
              </mc:Choice>
              <mc:Fallback>
                <p:oleObj name="CS ChemDraw Drawing" r:id="rId1" imgW="3949700" imgH="439420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412776"/>
                        <a:ext cx="4327525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9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815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692275" y="1773238"/>
          <a:ext cx="54705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6" name="CS ChemDraw Drawing" r:id="rId1" imgW="5181600" imgH="1511300" progId="ChemDraw.Document.6.0">
                  <p:embed/>
                </p:oleObj>
              </mc:Choice>
              <mc:Fallback>
                <p:oleObj name="CS ChemDraw Drawing" r:id="rId1" imgW="5181600" imgH="1511300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773238"/>
                        <a:ext cx="54705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7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1476375" y="4005263"/>
          <a:ext cx="6767513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7" name="CS ChemDraw Drawing" r:id="rId3" imgW="6426200" imgH="1384300" progId="ChemDraw.Document.6.0">
                  <p:embed/>
                </p:oleObj>
              </mc:Choice>
              <mc:Fallback>
                <p:oleObj name="CS ChemDraw Drawing" r:id="rId3" imgW="6426200" imgH="1384300" progId="ChemDraw.Document.6.0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5263"/>
                        <a:ext cx="6767513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6A1328-F257-4EE4-9BF6-0F1DE39C470A}" type="slidenum">
              <a:rPr lang="en-US" altLang="zh-CN"/>
            </a:fld>
            <a:endParaRPr lang="en-US" altLang="zh-CN"/>
          </a:p>
        </p:txBody>
      </p:sp>
      <p:sp>
        <p:nvSpPr>
          <p:cNvPr id="503813" name="Rectangle 5"/>
          <p:cNvSpPr>
            <a:spLocks noChangeArrowheads="1"/>
          </p:cNvSpPr>
          <p:nvPr/>
        </p:nvSpPr>
        <p:spPr bwMode="auto">
          <a:xfrm>
            <a:off x="971550" y="188913"/>
            <a:ext cx="2824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醌的化学性质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971550" y="836613"/>
            <a:ext cx="2462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烯键加成反应</a:t>
            </a:r>
            <a:endParaRPr lang="zh-CN" altLang="en-US" sz="2400">
              <a:solidFill>
                <a:schemeClr val="hlink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1E040D-A1D5-4EFA-989D-3F820FF0EA6A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3" grpId="0"/>
      <p:bldP spid="5038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958" name="Object 6"/>
          <p:cNvGraphicFramePr>
            <a:graphicFrameLocks noGrp="1" noChangeAspect="1"/>
          </p:cNvGraphicFramePr>
          <p:nvPr>
            <p:ph/>
          </p:nvPr>
        </p:nvGraphicFramePr>
        <p:xfrm>
          <a:off x="1331913" y="1700213"/>
          <a:ext cx="6046787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6" name="CS ChemDraw Drawing" r:id="rId1" imgW="5207000" imgH="1600200" progId="ChemDraw.Document.6.0">
                  <p:embed/>
                </p:oleObj>
              </mc:Choice>
              <mc:Fallback>
                <p:oleObj name="CS ChemDraw Drawing" r:id="rId1" imgW="5207000" imgH="1600200" progId="ChemDraw.Document.6.0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700213"/>
                        <a:ext cx="6046787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87A1-3678-4AC0-9158-EBE13AD78A80}" type="slidenum">
              <a:rPr lang="en-US" altLang="zh-CN"/>
            </a:fld>
            <a:endParaRPr lang="en-US" altLang="zh-CN"/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827088" y="4005263"/>
            <a:ext cx="7920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与格氏试剂加成反应，存在</a:t>
            </a: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1,4-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加成副反应</a:t>
            </a:r>
            <a:r>
              <a:rPr lang="zh-CN" altLang="en-US" sz="3200">
                <a:solidFill>
                  <a:srgbClr val="66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en-US">
              <a:solidFill>
                <a:srgbClr val="6633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9957" name="Rectangle 5"/>
          <p:cNvSpPr>
            <a:spLocks noChangeArrowheads="1"/>
          </p:cNvSpPr>
          <p:nvPr/>
        </p:nvSpPr>
        <p:spPr bwMode="auto">
          <a:xfrm>
            <a:off x="1042988" y="476250"/>
            <a:ext cx="300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．羰基加成反应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DB50BA-3D1A-45D8-A530-33C9EDC1BE2A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0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/>
      <p:bldP spid="50995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1" name="Object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1116013" y="1268413"/>
          <a:ext cx="2447925" cy="170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3" name="CS ChemDraw Drawing" r:id="rId1" imgW="2362200" imgH="1651000" progId="ChemDraw.Document.6.0">
                  <p:embed/>
                </p:oleObj>
              </mc:Choice>
              <mc:Fallback>
                <p:oleObj name="CS ChemDraw Drawing" r:id="rId1" imgW="2362200" imgH="1651000" progId="ChemDraw.Document.6.0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2447925" cy="170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15" name="Object 15"/>
          <p:cNvGraphicFramePr>
            <a:graphicFrameLocks noGrp="1" noChangeAspect="1"/>
          </p:cNvGraphicFramePr>
          <p:nvPr>
            <p:ph sz="half" idx="2"/>
          </p:nvPr>
        </p:nvGraphicFramePr>
        <p:xfrm>
          <a:off x="1331913" y="3429000"/>
          <a:ext cx="2366962" cy="266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4" name="CS ChemDraw Drawing" r:id="rId3" imgW="2451100" imgH="2755900" progId="ChemDraw.Document.6.0">
                  <p:embed/>
                </p:oleObj>
              </mc:Choice>
              <mc:Fallback>
                <p:oleObj name="CS ChemDraw Drawing" r:id="rId3" imgW="2451100" imgH="2755900" progId="ChemDraw.Document.6.0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2366962" cy="266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5B851-9978-47C9-91CA-18B35E834D79}" type="slidenum">
              <a:rPr lang="en-US" altLang="zh-CN"/>
            </a:fld>
            <a:endParaRPr lang="en-US" altLang="zh-CN"/>
          </a:p>
        </p:txBody>
      </p:sp>
      <p:sp>
        <p:nvSpPr>
          <p:cNvPr id="512009" name="Rectangle 9"/>
          <p:cNvSpPr>
            <a:spLocks noChangeArrowheads="1"/>
          </p:cNvSpPr>
          <p:nvPr/>
        </p:nvSpPr>
        <p:spPr bwMode="auto">
          <a:xfrm>
            <a:off x="1042988" y="333375"/>
            <a:ext cx="2270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8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．还原反应</a:t>
            </a:r>
            <a:endParaRPr lang="zh-CN" altLang="en-US" sz="2800">
              <a:solidFill>
                <a:schemeClr val="hlink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2010" name="Rectangle 10"/>
          <p:cNvSpPr>
            <a:spLocks noChangeArrowheads="1"/>
          </p:cNvSpPr>
          <p:nvPr/>
        </p:nvSpPr>
        <p:spPr bwMode="auto">
          <a:xfrm>
            <a:off x="4067175" y="1268413"/>
            <a:ext cx="4572000" cy="166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rgbClr val="CC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常用还原剂有：</a:t>
            </a:r>
            <a:endParaRPr kumimoji="1" lang="zh-CN" altLang="en-US" sz="2400">
              <a:solidFill>
                <a:srgbClr val="33CC33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HS</a:t>
            </a:r>
            <a:r>
              <a:rPr kumimoji="1"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SO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+H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</a:t>
            </a:r>
            <a:endParaRPr kumimoji="1" lang="en-US" altLang="zh-CN" sz="2400">
              <a:solidFill>
                <a:schemeClr val="hlink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S+NH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OH</a:t>
            </a:r>
            <a:endParaRPr kumimoji="1" lang="en-US" altLang="zh-CN" sz="2400">
              <a:solidFill>
                <a:schemeClr val="hlink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rgbClr val="6633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工业上用于脱硫</a:t>
            </a:r>
            <a:endParaRPr kumimoji="1" lang="zh-CN" altLang="en-US" sz="2400">
              <a:solidFill>
                <a:srgbClr val="6633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12014" name="Rectangle 14"/>
          <p:cNvSpPr>
            <a:spLocks noChangeArrowheads="1"/>
          </p:cNvSpPr>
          <p:nvPr/>
        </p:nvSpPr>
        <p:spPr bwMode="auto">
          <a:xfrm>
            <a:off x="4787900" y="4365625"/>
            <a:ext cx="4572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醌氢醌</a:t>
            </a: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暗绿色结晶</a:t>
            </a:r>
            <a:endParaRPr kumimoji="1"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73E9F9C-118D-4667-9EB4-CEA775AA4C29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1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/>
      <p:bldP spid="512010" grpId="0"/>
      <p:bldP spid="5120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68313" y="1773238"/>
            <a:ext cx="8496300" cy="3168650"/>
          </a:xfrm>
        </p:spPr>
        <p:txBody>
          <a:bodyPr/>
          <a:lstStyle/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重要的醌类化合物有苯醌、蒽醌、菲醌、萘醌及其衍生物。</a:t>
            </a:r>
            <a:endParaRPr lang="zh-CN" altLang="en-US" sz="24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维生素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en-US" sz="24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泛醌（辅酶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具有重要的生理作用。</a:t>
            </a:r>
            <a:endParaRPr lang="zh-CN" altLang="en-US" sz="2400" b="1" dirty="0"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茜素、大黄素等重要的天然染料和药物。</a:t>
            </a:r>
            <a:endParaRPr lang="zh-CN" altLang="en-US" sz="2400" b="1" dirty="0"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5700E8-513E-4874-B8CB-AE1902CB7CDF}" type="slidenum">
              <a:rPr lang="en-US" altLang="zh-CN"/>
            </a:fld>
            <a:endParaRPr lang="en-US" altLang="zh-CN"/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auto">
          <a:xfrm>
            <a:off x="3132138" y="620713"/>
            <a:ext cx="210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重要的醌</a:t>
            </a:r>
            <a:endParaRPr lang="zh-CN" altLang="en-US" sz="280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36AC1FD-C61F-4E02-8DC2-3219AFC2B098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099" grpId="0" build="p"/>
      <p:bldP spid="516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17510-E5F4-4816-A9A3-A299675E3AF1}" type="slidenum">
              <a:rPr lang="en-US" altLang="zh-CN"/>
            </a:fld>
            <a:endParaRPr lang="en-US" altLang="zh-CN"/>
          </a:p>
        </p:txBody>
      </p:sp>
      <p:sp>
        <p:nvSpPr>
          <p:cNvPr id="387074" name="Rectangle 1026"/>
          <p:cNvSpPr>
            <a:spLocks noChangeArrowheads="1"/>
          </p:cNvSpPr>
          <p:nvPr/>
        </p:nvSpPr>
        <p:spPr bwMode="auto">
          <a:xfrm>
            <a:off x="468313" y="908050"/>
            <a:ext cx="82296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1333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</a:pP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醛酮中的羰基由于</a:t>
            </a:r>
            <a:r>
              <a:rPr kumimoji="1"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键的极化，使得氧原子上带部分负电荷，碳原子上带部分正电荷。</a:t>
            </a:r>
            <a:r>
              <a:rPr kumimoji="1" lang="zh-CN" altLang="en-US" sz="2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氧原子可以形成比较稳定的氧负离子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它较带正电荷的碳原子要稳定得多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反应中心是羰基中带正电荷的碳原子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。所以羰基易与亲核试剂进行亲核加成反应。</a:t>
            </a:r>
            <a:endParaRPr kumimoji="1" lang="zh-CN" altLang="en-US" sz="22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25000"/>
              </a:spcBef>
            </a:pP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此外，受羰基的影响，与羰基直接相连的</a:t>
            </a:r>
            <a:r>
              <a:rPr kumimoji="1" lang="en-US" altLang="zh-CN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碳原子上的氢原子（</a:t>
            </a:r>
            <a:r>
              <a:rPr kumimoji="1" lang="en-US" altLang="zh-CN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）较活泼，能发生一系列反应。</a:t>
            </a:r>
            <a:endParaRPr kumimoji="1" lang="zh-CN" altLang="en-US" sz="22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ct val="25000"/>
              </a:spcBef>
            </a:pP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亲核加成反应和</a:t>
            </a:r>
            <a:r>
              <a:rPr kumimoji="1" lang="en-US" altLang="zh-CN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的反应是醛、酮的两类主要化学性质。</a:t>
            </a:r>
            <a:endParaRPr kumimoji="1" lang="zh-CN" altLang="en-US" sz="2200">
              <a:solidFill>
                <a:srgbClr val="FF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340" name="Rectangle 1027"/>
          <p:cNvSpPr>
            <a:spLocks noChangeArrowheads="1"/>
          </p:cNvSpPr>
          <p:nvPr/>
        </p:nvSpPr>
        <p:spPr bwMode="auto">
          <a:xfrm>
            <a:off x="0" y="335756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   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387076" name="Rectangle 1028"/>
          <p:cNvSpPr>
            <a:spLocks noChangeArrowheads="1"/>
          </p:cNvSpPr>
          <p:nvPr/>
        </p:nvSpPr>
        <p:spPr bwMode="auto">
          <a:xfrm>
            <a:off x="2484438" y="44450"/>
            <a:ext cx="42640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5000"/>
              </a:spcBef>
            </a:pPr>
            <a:r>
              <a:rPr lang="zh-CN" altLang="en-US" sz="320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三、醛、酮的化学性质</a:t>
            </a:r>
            <a:endParaRPr lang="zh-CN" altLang="en-US" sz="320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7077" name="Object 1029"/>
          <p:cNvGraphicFramePr>
            <a:graphicFrameLocks noChangeAspect="1"/>
          </p:cNvGraphicFramePr>
          <p:nvPr/>
        </p:nvGraphicFramePr>
        <p:xfrm>
          <a:off x="1547813" y="4149725"/>
          <a:ext cx="54721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CS ChemDraw Drawing" r:id="rId1" imgW="5245100" imgH="2184400" progId="ChemDraw.Document.6.0">
                  <p:embed/>
                </p:oleObj>
              </mc:Choice>
              <mc:Fallback>
                <p:oleObj name="CS ChemDraw Drawing" r:id="rId1" imgW="5245100" imgH="2184400" progId="ChemDraw.Document.6.0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149725"/>
                        <a:ext cx="5472112" cy="226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7D752A-9401-466B-8926-C03CB1817B70}" type="datetime11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/>
      <p:bldP spid="3870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98DB8-4F67-43FA-B02A-8976B2633862}" type="slidenum">
              <a:rPr lang="en-US" altLang="zh-CN"/>
            </a:fld>
            <a:endParaRPr lang="en-US" altLang="zh-CN"/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369888" y="333375"/>
            <a:ext cx="2682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亲核加成反应</a:t>
            </a:r>
            <a:endParaRPr lang="zh-CN" altLang="en-US" sz="28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0F3302-E0B3-4083-A8E6-0A6260070B8D}" type="datetime11">
              <a:rPr lang="zh-CN" altLang="en-US"/>
            </a:fld>
            <a:endParaRPr lang="en-US" altLang="zh-CN"/>
          </a:p>
        </p:txBody>
      </p:sp>
      <p:graphicFrame>
        <p:nvGraphicFramePr>
          <p:cNvPr id="15365" name="Object 2"/>
          <p:cNvGraphicFramePr>
            <a:graphicFrameLocks noChangeAspect="1"/>
          </p:cNvGraphicFramePr>
          <p:nvPr/>
        </p:nvGraphicFramePr>
        <p:xfrm>
          <a:off x="3206750" y="1571625"/>
          <a:ext cx="2900363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Image" r:id="rId1" imgW="4343400" imgH="2514600" progId="Photoshop.Image.7">
                  <p:embed/>
                </p:oleObj>
              </mc:Choice>
              <mc:Fallback>
                <p:oleObj name="Image" r:id="rId1" imgW="4343400" imgH="251460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1571625"/>
                        <a:ext cx="2900363" cy="167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4"/>
          <p:cNvSpPr txBox="1">
            <a:spLocks noChangeArrowheads="1"/>
          </p:cNvSpPr>
          <p:nvPr/>
        </p:nvSpPr>
        <p:spPr bwMode="auto">
          <a:xfrm>
            <a:off x="1203325" y="36449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反应通式</a:t>
            </a:r>
            <a:endParaRPr lang="en-US" altLang="zh-CN" sz="2400" b="1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367" name="组合 8"/>
          <p:cNvGrpSpPr/>
          <p:nvPr/>
        </p:nvGrpSpPr>
        <p:grpSpPr bwMode="auto">
          <a:xfrm>
            <a:off x="2051050" y="4254500"/>
            <a:ext cx="4968875" cy="1676400"/>
            <a:chOff x="2051720" y="4254624"/>
            <a:chExt cx="4968552" cy="1676400"/>
          </a:xfrm>
        </p:grpSpPr>
        <p:sp>
          <p:nvSpPr>
            <p:cNvPr id="15369" name="AutoShape 8"/>
            <p:cNvSpPr>
              <a:spLocks noChangeAspect="1" noChangeArrowheads="1" noTextEdit="1"/>
            </p:cNvSpPr>
            <p:nvPr/>
          </p:nvSpPr>
          <p:spPr bwMode="auto">
            <a:xfrm>
              <a:off x="2092672" y="4254624"/>
              <a:ext cx="49276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Rectangle 10"/>
            <p:cNvSpPr>
              <a:spLocks noChangeArrowheads="1"/>
            </p:cNvSpPr>
            <p:nvPr/>
          </p:nvSpPr>
          <p:spPr bwMode="auto">
            <a:xfrm>
              <a:off x="2486372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5371" name="Rectangle 11"/>
            <p:cNvSpPr>
              <a:spLocks noChangeArrowheads="1"/>
            </p:cNvSpPr>
            <p:nvPr/>
          </p:nvSpPr>
          <p:spPr bwMode="auto">
            <a:xfrm>
              <a:off x="2183160" y="4416549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H="1" flipV="1">
              <a:off x="2375247" y="4661024"/>
              <a:ext cx="125413" cy="16510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3" name="Rectangle 13"/>
            <p:cNvSpPr>
              <a:spLocks noChangeArrowheads="1"/>
            </p:cNvSpPr>
            <p:nvPr/>
          </p:nvSpPr>
          <p:spPr bwMode="auto">
            <a:xfrm>
              <a:off x="2145060" y="5137274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 flipH="1">
              <a:off x="2338735" y="5021387"/>
              <a:ext cx="146050" cy="14605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Rectangle 15"/>
            <p:cNvSpPr>
              <a:spLocks noChangeArrowheads="1"/>
            </p:cNvSpPr>
            <p:nvPr/>
          </p:nvSpPr>
          <p:spPr bwMode="auto">
            <a:xfrm>
              <a:off x="2959447" y="4815012"/>
              <a:ext cx="1873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>
              <a:off x="2697510" y="4883274"/>
              <a:ext cx="241300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>
              <a:off x="2697510" y="4973762"/>
              <a:ext cx="241300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2051720" y="5372323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(</a:t>
              </a:r>
              <a:endParaRPr lang="en-US" altLang="zh-CN"/>
            </a:p>
          </p:txBody>
        </p:sp>
        <p:sp>
          <p:nvSpPr>
            <p:cNvPr id="15379" name="Rectangle 19"/>
            <p:cNvSpPr>
              <a:spLocks noChangeArrowheads="1"/>
            </p:cNvSpPr>
            <p:nvPr/>
          </p:nvSpPr>
          <p:spPr bwMode="auto">
            <a:xfrm>
              <a:off x="2146970" y="5372323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H</a:t>
              </a:r>
              <a:endParaRPr lang="en-US" altLang="zh-CN"/>
            </a:p>
          </p:txBody>
        </p:sp>
        <p:sp>
          <p:nvSpPr>
            <p:cNvPr id="15380" name="Rectangle 20"/>
            <p:cNvSpPr>
              <a:spLocks noChangeArrowheads="1"/>
            </p:cNvSpPr>
            <p:nvPr/>
          </p:nvSpPr>
          <p:spPr bwMode="auto">
            <a:xfrm>
              <a:off x="2316833" y="5372323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)</a:t>
              </a:r>
              <a:endParaRPr lang="en-US" altLang="zh-CN"/>
            </a:p>
          </p:txBody>
        </p:sp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3415060" y="4815012"/>
              <a:ext cx="14128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+</a:t>
              </a:r>
              <a:endParaRPr lang="en-US" altLang="zh-CN"/>
            </a:p>
          </p:txBody>
        </p:sp>
        <p:sp>
          <p:nvSpPr>
            <p:cNvPr id="15382" name="Rectangle 22"/>
            <p:cNvSpPr>
              <a:spLocks noChangeArrowheads="1"/>
            </p:cNvSpPr>
            <p:nvPr/>
          </p:nvSpPr>
          <p:spPr bwMode="auto">
            <a:xfrm>
              <a:off x="3775422" y="4815012"/>
              <a:ext cx="1603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5383" name="Rectangle 23"/>
            <p:cNvSpPr>
              <a:spLocks noChangeArrowheads="1"/>
            </p:cNvSpPr>
            <p:nvPr/>
          </p:nvSpPr>
          <p:spPr bwMode="auto">
            <a:xfrm>
              <a:off x="3945285" y="481501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-</a:t>
              </a:r>
              <a:endParaRPr lang="en-US" altLang="zh-CN"/>
            </a:p>
          </p:txBody>
        </p:sp>
        <p:sp>
          <p:nvSpPr>
            <p:cNvPr id="15384" name="Rectangle 24"/>
            <p:cNvSpPr>
              <a:spLocks noChangeArrowheads="1"/>
            </p:cNvSpPr>
            <p:nvPr/>
          </p:nvSpPr>
          <p:spPr bwMode="auto">
            <a:xfrm>
              <a:off x="4021485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4210397" y="4815012"/>
              <a:ext cx="1476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5386" name="Line 26"/>
            <p:cNvSpPr>
              <a:spLocks noChangeShapeType="1"/>
            </p:cNvSpPr>
            <p:nvPr/>
          </p:nvSpPr>
          <p:spPr bwMode="auto">
            <a:xfrm>
              <a:off x="5237510" y="4924549"/>
              <a:ext cx="123825" cy="1588"/>
            </a:xfrm>
            <a:prstGeom prst="line">
              <a:avLst/>
            </a:prstGeom>
            <a:noFill/>
            <a:ln w="3175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7" name="Freeform 27"/>
            <p:cNvSpPr/>
            <p:nvPr/>
          </p:nvSpPr>
          <p:spPr bwMode="auto">
            <a:xfrm>
              <a:off x="5213697" y="4883274"/>
              <a:ext cx="152400" cy="79375"/>
            </a:xfrm>
            <a:custGeom>
              <a:avLst/>
              <a:gdLst>
                <a:gd name="T0" fmla="*/ 2147483646 w 96"/>
                <a:gd name="T1" fmla="*/ 2147483646 h 50"/>
                <a:gd name="T2" fmla="*/ 0 w 96"/>
                <a:gd name="T3" fmla="*/ 2147483646 h 50"/>
                <a:gd name="T4" fmla="*/ 2147483646 w 96"/>
                <a:gd name="T5" fmla="*/ 2147483646 h 50"/>
                <a:gd name="T6" fmla="*/ 0 w 96"/>
                <a:gd name="T7" fmla="*/ 0 h 50"/>
                <a:gd name="T8" fmla="*/ 2147483646 w 96"/>
                <a:gd name="T9" fmla="*/ 2147483646 h 50"/>
                <a:gd name="T10" fmla="*/ 2147483646 w 96"/>
                <a:gd name="T11" fmla="*/ 2147483646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50">
                  <a:moveTo>
                    <a:pt x="96" y="26"/>
                  </a:moveTo>
                  <a:lnTo>
                    <a:pt x="0" y="50"/>
                  </a:lnTo>
                  <a:lnTo>
                    <a:pt x="12" y="26"/>
                  </a:lnTo>
                  <a:lnTo>
                    <a:pt x="0" y="0"/>
                  </a:lnTo>
                  <a:lnTo>
                    <a:pt x="96" y="26"/>
                  </a:lnTo>
                  <a:close/>
                </a:path>
              </a:pathLst>
            </a:custGeom>
            <a:solidFill>
              <a:srgbClr val="3D6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8" name="Line 28"/>
            <p:cNvSpPr>
              <a:spLocks noChangeShapeType="1"/>
            </p:cNvSpPr>
            <p:nvPr/>
          </p:nvSpPr>
          <p:spPr bwMode="auto">
            <a:xfrm>
              <a:off x="4531072" y="4924549"/>
              <a:ext cx="70167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9" name="Rectangle 29"/>
            <p:cNvSpPr>
              <a:spLocks noChangeArrowheads="1"/>
            </p:cNvSpPr>
            <p:nvPr/>
          </p:nvSpPr>
          <p:spPr bwMode="auto">
            <a:xfrm>
              <a:off x="6143972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5390" name="Rectangle 30"/>
            <p:cNvSpPr>
              <a:spLocks noChangeArrowheads="1"/>
            </p:cNvSpPr>
            <p:nvPr/>
          </p:nvSpPr>
          <p:spPr bwMode="auto">
            <a:xfrm>
              <a:off x="5556597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91" name="Line 31"/>
            <p:cNvSpPr>
              <a:spLocks noChangeShapeType="1"/>
            </p:cNvSpPr>
            <p:nvPr/>
          </p:nvSpPr>
          <p:spPr bwMode="auto">
            <a:xfrm flipH="1">
              <a:off x="5783610" y="4937249"/>
              <a:ext cx="32702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2" name="Rectangle 32"/>
            <p:cNvSpPr>
              <a:spLocks noChangeArrowheads="1"/>
            </p:cNvSpPr>
            <p:nvPr/>
          </p:nvSpPr>
          <p:spPr bwMode="auto">
            <a:xfrm>
              <a:off x="6143972" y="4265737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15393" name="Rectangle 33"/>
            <p:cNvSpPr>
              <a:spLocks noChangeArrowheads="1"/>
            </p:cNvSpPr>
            <p:nvPr/>
          </p:nvSpPr>
          <p:spPr bwMode="auto">
            <a:xfrm>
              <a:off x="6315422" y="4265737"/>
              <a:ext cx="1476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5394" name="Line 34"/>
            <p:cNvSpPr>
              <a:spLocks noChangeShapeType="1"/>
            </p:cNvSpPr>
            <p:nvPr/>
          </p:nvSpPr>
          <p:spPr bwMode="auto">
            <a:xfrm flipV="1">
              <a:off x="6232872" y="4526087"/>
              <a:ext cx="1588" cy="28575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Rectangle 35"/>
            <p:cNvSpPr>
              <a:spLocks noChangeArrowheads="1"/>
            </p:cNvSpPr>
            <p:nvPr/>
          </p:nvSpPr>
          <p:spPr bwMode="auto">
            <a:xfrm>
              <a:off x="6124922" y="5308724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96" name="Line 36"/>
            <p:cNvSpPr>
              <a:spLocks noChangeShapeType="1"/>
            </p:cNvSpPr>
            <p:nvPr/>
          </p:nvSpPr>
          <p:spPr bwMode="auto">
            <a:xfrm>
              <a:off x="6232872" y="5075362"/>
              <a:ext cx="1588" cy="220663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Rectangle 37"/>
            <p:cNvSpPr>
              <a:spLocks noChangeArrowheads="1"/>
            </p:cNvSpPr>
            <p:nvPr/>
          </p:nvSpPr>
          <p:spPr bwMode="auto">
            <a:xfrm>
              <a:off x="6618635" y="4815012"/>
              <a:ext cx="1873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5398" name="Rectangle 38"/>
            <p:cNvSpPr>
              <a:spLocks noChangeArrowheads="1"/>
            </p:cNvSpPr>
            <p:nvPr/>
          </p:nvSpPr>
          <p:spPr bwMode="auto">
            <a:xfrm>
              <a:off x="6826597" y="4815012"/>
              <a:ext cx="1603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5399" name="Line 39"/>
            <p:cNvSpPr>
              <a:spLocks noChangeShapeType="1"/>
            </p:cNvSpPr>
            <p:nvPr/>
          </p:nvSpPr>
          <p:spPr bwMode="auto">
            <a:xfrm>
              <a:off x="6358285" y="4937249"/>
              <a:ext cx="23812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Rectangle 40"/>
            <p:cNvSpPr>
              <a:spLocks noChangeArrowheads="1"/>
            </p:cNvSpPr>
            <p:nvPr/>
          </p:nvSpPr>
          <p:spPr bwMode="auto">
            <a:xfrm>
              <a:off x="6026125" y="551723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(</a:t>
              </a:r>
              <a:endParaRPr lang="en-US" altLang="zh-CN"/>
            </a:p>
          </p:txBody>
        </p:sp>
        <p:sp>
          <p:nvSpPr>
            <p:cNvPr id="15401" name="Rectangle 41"/>
            <p:cNvSpPr>
              <a:spLocks noChangeArrowheads="1"/>
            </p:cNvSpPr>
            <p:nvPr/>
          </p:nvSpPr>
          <p:spPr bwMode="auto">
            <a:xfrm>
              <a:off x="6100737" y="551723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H</a:t>
              </a:r>
              <a:endParaRPr lang="en-US" altLang="zh-CN"/>
            </a:p>
          </p:txBody>
        </p:sp>
        <p:sp>
          <p:nvSpPr>
            <p:cNvPr id="15402" name="Rectangle 42"/>
            <p:cNvSpPr>
              <a:spLocks noChangeArrowheads="1"/>
            </p:cNvSpPr>
            <p:nvPr/>
          </p:nvSpPr>
          <p:spPr bwMode="auto">
            <a:xfrm>
              <a:off x="6291237" y="551723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)</a:t>
              </a:r>
              <a:endParaRPr lang="en-US" altLang="zh-CN"/>
            </a:p>
          </p:txBody>
        </p:sp>
      </p:grp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1187450" y="14097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亲核加成</a:t>
            </a:r>
            <a:endParaRPr lang="en-US" altLang="zh-CN" sz="2400" b="1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/>
    </p:bldLst>
  </p:timing>
</p:sld>
</file>

<file path=ppt/tags/tag1.xml><?xml version="1.0" encoding="utf-8"?>
<p:tagLst xmlns:p="http://schemas.openxmlformats.org/presentationml/2006/main">
  <p:tag name="COMMONDATA" val="eyJoZGlkIjoiYzg0NGQ4YzZhMzFkNTU5ZDY0OTc1YTgzZDc1MTRmNT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6253</Words>
  <Application>WPS 演示</Application>
  <PresentationFormat>全屏显示(4:3)</PresentationFormat>
  <Paragraphs>964</Paragraphs>
  <Slides>78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129</vt:i4>
      </vt:variant>
      <vt:variant>
        <vt:lpstr>幻灯片标题</vt:lpstr>
      </vt:variant>
      <vt:variant>
        <vt:i4>78</vt:i4>
      </vt:variant>
    </vt:vector>
  </HeadingPairs>
  <TitlesOfParts>
    <vt:vector size="228" baseType="lpstr">
      <vt:lpstr>Arial</vt:lpstr>
      <vt:lpstr>宋体</vt:lpstr>
      <vt:lpstr>Wingdings</vt:lpstr>
      <vt:lpstr>等线</vt:lpstr>
      <vt:lpstr>等线 Light</vt:lpstr>
      <vt:lpstr>Times New Roman</vt:lpstr>
      <vt:lpstr>Wingdings 2</vt:lpstr>
      <vt:lpstr>Wingdings</vt:lpstr>
      <vt:lpstr>黑体</vt:lpstr>
      <vt:lpstr>楷体</vt:lpstr>
      <vt:lpstr>Symbol</vt:lpstr>
      <vt:lpstr>微软雅黑</vt:lpstr>
      <vt:lpstr>Arial Unicode MS</vt:lpstr>
      <vt:lpstr>HiddenHorzOCR-Identity-H</vt:lpstr>
      <vt:lpstr>Segoe Print</vt:lpstr>
      <vt:lpstr>Constantia</vt:lpstr>
      <vt:lpstr>Arial Narrow</vt:lpstr>
      <vt:lpstr>楷体_GB2312</vt:lpstr>
      <vt:lpstr>新宋体</vt:lpstr>
      <vt:lpstr>Office 主题​​</vt:lpstr>
      <vt:lpstr>1_空演示文稿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Photoshop.Image.7</vt:lpstr>
      <vt:lpstr>Photoshop.Image.7</vt:lpstr>
      <vt:lpstr>Photoshop.Image.7</vt:lpstr>
      <vt:lpstr>Photoshop.Image.7</vt:lpstr>
      <vt:lpstr>ChemDraw.Document.6.0</vt:lpstr>
      <vt:lpstr>Photoshop.Image.7</vt:lpstr>
      <vt:lpstr>Photoshop.Image.7</vt:lpstr>
      <vt:lpstr>ChemDraw.Document.5.0</vt:lpstr>
      <vt:lpstr>Photoshop.Image.7</vt:lpstr>
      <vt:lpstr>Photoshop.Image.7</vt:lpstr>
      <vt:lpstr>Photoshop.Image.7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Photoshop.Image.7</vt:lpstr>
      <vt:lpstr>ChemDraw.Document.6.0</vt:lpstr>
      <vt:lpstr>Photoshop.Image.7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Photoshop.Image.7</vt:lpstr>
      <vt:lpstr>ChemDraw.Document.6.0</vt:lpstr>
      <vt:lpstr>ChemDraw.Document.6.0</vt:lpstr>
      <vt:lpstr>ChemDraw.Document.6.0</vt:lpstr>
      <vt:lpstr>ChemDraw.Document.6.0</vt:lpstr>
      <vt:lpstr>Photoshop.Image.7</vt:lpstr>
      <vt:lpstr>Photoshop.Image.7</vt:lpstr>
      <vt:lpstr>ChemDraw.Document.6.0</vt:lpstr>
      <vt:lpstr>Photoshop.Image.7</vt:lpstr>
      <vt:lpstr>Photoshop.Image.7</vt:lpstr>
      <vt:lpstr>ChemDraw.Document.6.0</vt:lpstr>
      <vt:lpstr>ChemDraw.Document.6.0</vt:lpstr>
      <vt:lpstr>ChemDraw.Document.6.0</vt:lpstr>
      <vt:lpstr>ChemDraw.Document.6.0</vt:lpstr>
      <vt:lpstr>Photoshop.Image.7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ChemDraw.Document.4.5</vt:lpstr>
      <vt:lpstr>ChemDraw.Document.6.0</vt:lpstr>
      <vt:lpstr>ChemDraw.Document.4.5</vt:lpstr>
      <vt:lpstr>ChemDraw.Document.4.5</vt:lpstr>
      <vt:lpstr>ChemDraw.Document.4.5</vt:lpstr>
      <vt:lpstr>ChemDraw.Document.4.5</vt:lpstr>
      <vt:lpstr>ChemDraw.Document.4.5</vt:lpstr>
      <vt:lpstr>ChemDraw.Document.6.0</vt:lpstr>
      <vt:lpstr>ChemWindow.Document</vt:lpstr>
      <vt:lpstr>ChemDraw.Document.6.0</vt:lpstr>
      <vt:lpstr>Photoshop.Image.7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ChemDraw.Document.4.5</vt:lpstr>
      <vt:lpstr>ChemDraw.Document.4.5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克莱森-斯密特反应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dupl</dc:creator>
  <cp:lastModifiedBy>Administrator</cp:lastModifiedBy>
  <cp:revision>344</cp:revision>
  <dcterms:created xsi:type="dcterms:W3CDTF">2003-02-21T06:57:00Z</dcterms:created>
  <dcterms:modified xsi:type="dcterms:W3CDTF">2023-04-21T04:31:24Z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70EB3851FBB6468B9C38FB6E4D2BA5BB</vt:lpwstr>
  </property>
  <property fmtid="{D5CDD505-2E9C-101B-9397-08002B2CF9AE}" pid="3" name="KSOProductBuildVer">
    <vt:lpwstr>2052-11.1.0.12358</vt:lpwstr>
  </property>
</Properties>
</file>